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96" r:id="rId10"/>
    <p:sldId id="297" r:id="rId11"/>
    <p:sldId id="271" r:id="rId12"/>
    <p:sldId id="272" r:id="rId13"/>
    <p:sldId id="298" r:id="rId14"/>
    <p:sldId id="299" r:id="rId15"/>
    <p:sldId id="301" r:id="rId16"/>
    <p:sldId id="278" r:id="rId17"/>
    <p:sldId id="280" r:id="rId18"/>
    <p:sldId id="282" r:id="rId19"/>
    <p:sldId id="283" r:id="rId20"/>
    <p:sldId id="284" r:id="rId21"/>
    <p:sldId id="287" r:id="rId22"/>
    <p:sldId id="288" r:id="rId23"/>
    <p:sldId id="289" r:id="rId24"/>
    <p:sldId id="291" r:id="rId25"/>
    <p:sldId id="292" r:id="rId26"/>
    <p:sldId id="293" r:id="rId27"/>
    <p:sldId id="294" r:id="rId28"/>
    <p:sldId id="295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1D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75"/>
    <p:restoredTop sz="86444"/>
  </p:normalViewPr>
  <p:slideViewPr>
    <p:cSldViewPr snapToGrid="0" snapToObjects="1">
      <p:cViewPr varScale="1">
        <p:scale>
          <a:sx n="116" d="100"/>
          <a:sy n="116" d="100"/>
        </p:scale>
        <p:origin x="660" y="96"/>
      </p:cViewPr>
      <p:guideLst/>
    </p:cSldViewPr>
  </p:slideViewPr>
  <p:outlineViewPr>
    <p:cViewPr>
      <p:scale>
        <a:sx n="33" d="100"/>
        <a:sy n="33" d="100"/>
      </p:scale>
      <p:origin x="0" y="-1048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2" d="100"/>
        <a:sy n="14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oralustig:Dropbox:CONFERENCES:WB%20CEQ%20LAC%20wkshp%20may%207%202013:For%20PPT%20May%207%20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oralustig:Dropbox:CEQ%20Summary%20Tables:CEQ%20GRAPHS&amp;TABLES%20FOR%20PRESENTATIONS:CEQ%20standard%20indicators%20for%20present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074475065617"/>
          <c:y val="2.2121792022684401E-2"/>
          <c:w val="0.76171515653570399"/>
          <c:h val="0.81873440641744999"/>
        </c:manualLayout>
      </c:layout>
      <c:lineChart>
        <c:grouping val="standard"/>
        <c:varyColors val="0"/>
        <c:ser>
          <c:idx val="0"/>
          <c:order val="0"/>
          <c:tx>
            <c:strRef>
              <c:f>'GINI In-kindTransfers'!$M$6</c:f>
              <c:strCache>
                <c:ptCount val="1"/>
                <c:pt idx="0">
                  <c:v>Argentina</c:v>
                </c:pt>
              </c:strCache>
            </c:strRef>
          </c:tx>
          <c:dLbls>
            <c:dLbl>
              <c:idx val="0"/>
              <c:layout>
                <c:manualLayout>
                  <c:x val="-6.0394265594554901E-2"/>
                  <c:y val="2.9342921088752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1708513982540495E-2"/>
                  <c:y val="-2.8717627401837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0045504707410399E-3"/>
                  <c:y val="-7.87565856375193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4829736011892503E-2"/>
                  <c:y val="2.4884901259331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UY"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'GINI In-kindTransfers'!$N$5:$Q$5</c:f>
              <c:strCache>
                <c:ptCount val="4"/>
                <c:pt idx="0">
                  <c:v>Net Market Income</c:v>
                </c:pt>
                <c:pt idx="1">
                  <c:v>Disposable Income</c:v>
                </c:pt>
                <c:pt idx="2">
                  <c:v>Post-fiscal Income</c:v>
                </c:pt>
                <c:pt idx="3">
                  <c:v>Final Income*</c:v>
                </c:pt>
              </c:strCache>
            </c:strRef>
          </c:cat>
          <c:val>
            <c:numRef>
              <c:f>'GINI In-kindTransfers'!$N$6:$Q$6</c:f>
              <c:numCache>
                <c:formatCode>General</c:formatCode>
                <c:ptCount val="4"/>
                <c:pt idx="0">
                  <c:v>0.48899999999999999</c:v>
                </c:pt>
                <c:pt idx="1">
                  <c:v>0.44700000000000001</c:v>
                </c:pt>
                <c:pt idx="3">
                  <c:v>0.36899999999999999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'GINI In-kindTransfers'!$M$7</c:f>
              <c:strCache>
                <c:ptCount val="1"/>
                <c:pt idx="0">
                  <c:v>Bolivia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dLbls>
            <c:dLbl>
              <c:idx val="0"/>
              <c:layout>
                <c:manualLayout>
                  <c:x val="-6.0882210177642802E-2"/>
                  <c:y val="-2.77769821098590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75273950784472E-2"/>
                  <c:y val="-2.6106934001670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5567221507620496E-3"/>
                  <c:y val="-2.9456916646602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2127142111231598E-2"/>
                  <c:y val="-2.1205302709494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UY"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'GINI In-kindTransfers'!$N$5:$Q$5</c:f>
              <c:strCache>
                <c:ptCount val="4"/>
                <c:pt idx="0">
                  <c:v>Net Market Income</c:v>
                </c:pt>
                <c:pt idx="1">
                  <c:v>Disposable Income</c:v>
                </c:pt>
                <c:pt idx="2">
                  <c:v>Post-fiscal Income</c:v>
                </c:pt>
                <c:pt idx="3">
                  <c:v>Final Income*</c:v>
                </c:pt>
              </c:strCache>
            </c:strRef>
          </c:cat>
          <c:val>
            <c:numRef>
              <c:f>'GINI In-kindTransfers'!$N$7:$Q$7</c:f>
              <c:numCache>
                <c:formatCode>0.000</c:formatCode>
                <c:ptCount val="4"/>
                <c:pt idx="0">
                  <c:v>0.503</c:v>
                </c:pt>
                <c:pt idx="1">
                  <c:v>0.49299999999999999</c:v>
                </c:pt>
                <c:pt idx="2">
                  <c:v>0.50070000000000003</c:v>
                </c:pt>
                <c:pt idx="3">
                  <c:v>0.441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'GINI In-kindTransfers'!$M$8</c:f>
              <c:strCache>
                <c:ptCount val="1"/>
                <c:pt idx="0">
                  <c:v>Brazil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dLbls>
            <c:dLbl>
              <c:idx val="0"/>
              <c:layout>
                <c:manualLayout>
                  <c:x val="-6.8008824114613495E-2"/>
                  <c:y val="1.82748538011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2008132756218201E-2"/>
                  <c:y val="-2.8698553172194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528350357591869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UY"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'GINI In-kindTransfers'!$N$5:$Q$5</c:f>
              <c:strCache>
                <c:ptCount val="4"/>
                <c:pt idx="0">
                  <c:v>Net Market Income</c:v>
                </c:pt>
                <c:pt idx="1">
                  <c:v>Disposable Income</c:v>
                </c:pt>
                <c:pt idx="2">
                  <c:v>Post-fiscal Income</c:v>
                </c:pt>
                <c:pt idx="3">
                  <c:v>Final Income*</c:v>
                </c:pt>
              </c:strCache>
            </c:strRef>
          </c:cat>
          <c:val>
            <c:numRef>
              <c:f>'GINI In-kindTransfers'!$N$8:$Q$8</c:f>
              <c:numCache>
                <c:formatCode>0.000</c:formatCode>
                <c:ptCount val="4"/>
                <c:pt idx="0">
                  <c:v>0.56310000000000004</c:v>
                </c:pt>
                <c:pt idx="1">
                  <c:v>0.54249999999999998</c:v>
                </c:pt>
                <c:pt idx="2">
                  <c:v>0.54059999999999997</c:v>
                </c:pt>
                <c:pt idx="3">
                  <c:v>0.45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'GINI In-kindTransfers'!$M$9</c:f>
              <c:strCache>
                <c:ptCount val="1"/>
                <c:pt idx="0">
                  <c:v>Mexico</c:v>
                </c:pt>
              </c:strCache>
            </c:strRef>
          </c:tx>
          <c:dLbls>
            <c:dLbl>
              <c:idx val="0"/>
              <c:layout>
                <c:manualLayout>
                  <c:x val="-2.0752883094106001E-2"/>
                  <c:y val="-2.7979232293141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80108362987869E-2"/>
                  <c:y val="3.6411226298020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5413860317827398E-17"/>
                  <c:y val="-1.305346700083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7430861863048003E-3"/>
                  <c:y val="4.91593746927529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UY"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'GINI In-kindTransfers'!$N$5:$Q$5</c:f>
              <c:strCache>
                <c:ptCount val="4"/>
                <c:pt idx="0">
                  <c:v>Net Market Income</c:v>
                </c:pt>
                <c:pt idx="1">
                  <c:v>Disposable Income</c:v>
                </c:pt>
                <c:pt idx="2">
                  <c:v>Post-fiscal Income</c:v>
                </c:pt>
                <c:pt idx="3">
                  <c:v>Final Income*</c:v>
                </c:pt>
              </c:strCache>
            </c:strRef>
          </c:cat>
          <c:val>
            <c:numRef>
              <c:f>'GINI In-kindTransfers'!$N$9:$Q$9</c:f>
              <c:numCache>
                <c:formatCode>0.000</c:formatCode>
                <c:ptCount val="4"/>
                <c:pt idx="0">
                  <c:v>0.49749896999999998</c:v>
                </c:pt>
                <c:pt idx="1">
                  <c:v>0.48764236999999999</c:v>
                </c:pt>
                <c:pt idx="2">
                  <c:v>0.48088023000000002</c:v>
                </c:pt>
                <c:pt idx="3" formatCode="General">
                  <c:v>0.43740000000000001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'GINI In-kindTransfers'!$M$10</c:f>
              <c:strCache>
                <c:ptCount val="1"/>
                <c:pt idx="0">
                  <c:v>Peru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6.4408366396578598E-2"/>
                  <c:y val="-2.7801561797204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7827857611080599E-2"/>
                  <c:y val="1.39841002324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458517117828802E-2"/>
                  <c:y val="-3.01064397232520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8243061815623297E-2"/>
                  <c:y val="-2.5496296789467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54543899938541E-3"/>
                  <c:y val="1.82748538011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UY"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'GINI In-kindTransfers'!$N$5:$Q$5</c:f>
              <c:strCache>
                <c:ptCount val="4"/>
                <c:pt idx="0">
                  <c:v>Net Market Income</c:v>
                </c:pt>
                <c:pt idx="1">
                  <c:v>Disposable Income</c:v>
                </c:pt>
                <c:pt idx="2">
                  <c:v>Post-fiscal Income</c:v>
                </c:pt>
                <c:pt idx="3">
                  <c:v>Final Income*</c:v>
                </c:pt>
              </c:strCache>
            </c:strRef>
          </c:cat>
          <c:val>
            <c:numRef>
              <c:f>'GINI In-kindTransfers'!$N$10:$Q$10</c:f>
              <c:numCache>
                <c:formatCode>0.000</c:formatCode>
                <c:ptCount val="4"/>
                <c:pt idx="0">
                  <c:v>0.49809999999999999</c:v>
                </c:pt>
                <c:pt idx="1">
                  <c:v>0.49370000000000003</c:v>
                </c:pt>
                <c:pt idx="2">
                  <c:v>0.489209</c:v>
                </c:pt>
                <c:pt idx="3">
                  <c:v>0.46899999999999997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'GINI In-kindTransfers'!$M$11</c:f>
              <c:strCache>
                <c:ptCount val="1"/>
                <c:pt idx="0">
                  <c:v>Uruguay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dLbls>
            <c:dLbl>
              <c:idx val="1"/>
              <c:layout>
                <c:manualLayout>
                  <c:x val="-3.3562154190590401E-2"/>
                  <c:y val="2.6107011373213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2095357509429601E-2"/>
                  <c:y val="3.9160195436096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19639121581238E-2"/>
                  <c:y val="3.1328320802004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8897454927304303E-17"/>
                  <c:y val="-1.228984367318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ES"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'GINI In-kindTransfers'!$N$5:$Q$5</c:f>
              <c:strCache>
                <c:ptCount val="4"/>
                <c:pt idx="0">
                  <c:v>Net Market Income</c:v>
                </c:pt>
                <c:pt idx="1">
                  <c:v>Disposable Income</c:v>
                </c:pt>
                <c:pt idx="2">
                  <c:v>Post-fiscal Income</c:v>
                </c:pt>
                <c:pt idx="3">
                  <c:v>Final Income*</c:v>
                </c:pt>
              </c:strCache>
            </c:strRef>
          </c:cat>
          <c:val>
            <c:numRef>
              <c:f>'GINI In-kindTransfers'!$N$11:$Q$11</c:f>
              <c:numCache>
                <c:formatCode>0.000</c:formatCode>
                <c:ptCount val="4"/>
                <c:pt idx="0">
                  <c:v>0.47798602000000001</c:v>
                </c:pt>
                <c:pt idx="1">
                  <c:v>0.45699601000000001</c:v>
                </c:pt>
                <c:pt idx="2">
                  <c:v>0.45896705999999998</c:v>
                </c:pt>
                <c:pt idx="3">
                  <c:v>0.39600000000000002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3178976"/>
        <c:axId val="333711952"/>
      </c:lineChart>
      <c:catAx>
        <c:axId val="333178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lang="es-UY" sz="1200"/>
            </a:pPr>
            <a:endParaRPr lang="en-US"/>
          </a:p>
        </c:txPr>
        <c:crossAx val="333711952"/>
        <c:crosses val="autoZero"/>
        <c:auto val="1"/>
        <c:lblAlgn val="ctr"/>
        <c:lblOffset val="100"/>
        <c:noMultiLvlLbl val="0"/>
      </c:catAx>
      <c:valAx>
        <c:axId val="333711952"/>
        <c:scaling>
          <c:orientation val="minMax"/>
          <c:max val="0.57999999999999996"/>
          <c:min val="0.3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lang="es-UY" sz="1600"/>
                </a:pPr>
                <a:r>
                  <a:rPr lang="en-US" sz="1600"/>
                  <a:t>Gini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UY" sz="1200"/>
            </a:pPr>
            <a:endParaRPr lang="en-US"/>
          </a:p>
        </c:txPr>
        <c:crossAx val="33317897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lang="es-UY" sz="1200"/>
          </a:pPr>
          <a:endParaRPr lang="en-US"/>
        </a:p>
      </c:txPr>
    </c:legend>
    <c:plotVisOnly val="1"/>
    <c:dispBlanksAs val="span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Poverty Rate at $4 PPP/day for Each Income Concept </a:t>
            </a:r>
          </a:p>
          <a:p>
            <a:pPr>
              <a:defRPr sz="1400"/>
            </a:pPr>
            <a:r>
              <a:rPr lang="en-US" sz="1400"/>
              <a:t>(Pensions included in Market Income)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Argentina (2009)</c:v>
          </c:tx>
          <c:marker>
            <c:symbol val="none"/>
          </c:marker>
          <c:cat>
            <c:strRef>
              <c:f>'Poverty$4PPP'!$D$10:$G$10</c:f>
              <c:strCache>
                <c:ptCount val="4"/>
                <c:pt idx="0">
                  <c:v>Market Income</c:v>
                </c:pt>
                <c:pt idx="1">
                  <c:v>Net Market Income</c:v>
                </c:pt>
                <c:pt idx="2">
                  <c:v>Disposable Income</c:v>
                </c:pt>
                <c:pt idx="3">
                  <c:v>Post-Fiscal Income</c:v>
                </c:pt>
              </c:strCache>
            </c:strRef>
          </c:cat>
          <c:val>
            <c:numRef>
              <c:f>('Poverty$4PPP'!$H$11,'Poverty$4PPP'!$E$11:$F$11)</c:f>
              <c:numCache>
                <c:formatCode>0.0%</c:formatCode>
                <c:ptCount val="3"/>
                <c:pt idx="1">
                  <c:v>0.219</c:v>
                </c:pt>
                <c:pt idx="2">
                  <c:v>0.14399999999999999</c:v>
                </c:pt>
              </c:numCache>
            </c:numRef>
          </c:val>
          <c:smooth val="0"/>
        </c:ser>
        <c:ser>
          <c:idx val="1"/>
          <c:order val="1"/>
          <c:tx>
            <c:v>Bolivia (2009)</c:v>
          </c:tx>
          <c:marker>
            <c:symbol val="none"/>
          </c:marker>
          <c:cat>
            <c:strRef>
              <c:f>'Poverty$4PPP'!$D$10:$G$10</c:f>
              <c:strCache>
                <c:ptCount val="4"/>
                <c:pt idx="0">
                  <c:v>Market Income</c:v>
                </c:pt>
                <c:pt idx="1">
                  <c:v>Net Market Income</c:v>
                </c:pt>
                <c:pt idx="2">
                  <c:v>Disposable Income</c:v>
                </c:pt>
                <c:pt idx="3">
                  <c:v>Post-Fiscal Income</c:v>
                </c:pt>
              </c:strCache>
            </c:strRef>
          </c:cat>
          <c:val>
            <c:numRef>
              <c:f>'Poverty$4PPP'!$D$12:$G$12</c:f>
              <c:numCache>
                <c:formatCode>0.0%</c:formatCode>
                <c:ptCount val="4"/>
                <c:pt idx="0">
                  <c:v>0.32488</c:v>
                </c:pt>
                <c:pt idx="1">
                  <c:v>0.32488</c:v>
                </c:pt>
                <c:pt idx="2">
                  <c:v>0.30656</c:v>
                </c:pt>
                <c:pt idx="3">
                  <c:v>0.33926000000000001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'Poverty$4PPP'!$C$13</c:f>
              <c:strCache>
                <c:ptCount val="1"/>
                <c:pt idx="0">
                  <c:v>Brazil (2009)</c:v>
                </c:pt>
              </c:strCache>
            </c:strRef>
          </c:tx>
          <c:marker>
            <c:symbol val="none"/>
          </c:marker>
          <c:cat>
            <c:strRef>
              <c:f>'Poverty$4PPP'!$D$10:$G$10</c:f>
              <c:strCache>
                <c:ptCount val="4"/>
                <c:pt idx="0">
                  <c:v>Market Income</c:v>
                </c:pt>
                <c:pt idx="1">
                  <c:v>Net Market Income</c:v>
                </c:pt>
                <c:pt idx="2">
                  <c:v>Disposable Income</c:v>
                </c:pt>
                <c:pt idx="3">
                  <c:v>Post-Fiscal Income</c:v>
                </c:pt>
              </c:strCache>
            </c:strRef>
          </c:cat>
          <c:val>
            <c:numRef>
              <c:f>'Poverty$4PPP'!$D$13:$G$13</c:f>
              <c:numCache>
                <c:formatCode>0.0%</c:formatCode>
                <c:ptCount val="4"/>
                <c:pt idx="0">
                  <c:v>0.26200000000000001</c:v>
                </c:pt>
                <c:pt idx="1">
                  <c:v>0.27200000000000002</c:v>
                </c:pt>
                <c:pt idx="2">
                  <c:v>0.23219999999999999</c:v>
                </c:pt>
                <c:pt idx="3">
                  <c:v>0.30959999999999999</c:v>
                </c:pt>
              </c:numCache>
            </c:numRef>
          </c:val>
          <c:smooth val="0"/>
        </c:ser>
        <c:ser>
          <c:idx val="8"/>
          <c:order val="3"/>
          <c:tx>
            <c:strRef>
              <c:f>'Poverty$4PPP'!$C$14</c:f>
              <c:strCache>
                <c:ptCount val="1"/>
                <c:pt idx="0">
                  <c:v>Mexico (2010)</c:v>
                </c:pt>
              </c:strCache>
            </c:strRef>
          </c:tx>
          <c:marker>
            <c:symbol val="none"/>
          </c:marker>
          <c:cat>
            <c:strRef>
              <c:f>'Poverty$4PPP'!$D$10:$G$10</c:f>
              <c:strCache>
                <c:ptCount val="4"/>
                <c:pt idx="0">
                  <c:v>Market Income</c:v>
                </c:pt>
                <c:pt idx="1">
                  <c:v>Net Market Income</c:v>
                </c:pt>
                <c:pt idx="2">
                  <c:v>Disposable Income</c:v>
                </c:pt>
                <c:pt idx="3">
                  <c:v>Post-Fiscal Income</c:v>
                </c:pt>
              </c:strCache>
            </c:strRef>
          </c:cat>
          <c:val>
            <c:numRef>
              <c:f>'Poverty$4PPP'!$D$14:$G$14</c:f>
              <c:numCache>
                <c:formatCode>0.0%</c:formatCode>
                <c:ptCount val="4"/>
                <c:pt idx="0">
                  <c:v>0.24683079999999999</c:v>
                </c:pt>
                <c:pt idx="1">
                  <c:v>0.24901599999999999</c:v>
                </c:pt>
                <c:pt idx="2">
                  <c:v>0.2314823</c:v>
                </c:pt>
                <c:pt idx="3">
                  <c:v>0.23820340000000001</c:v>
                </c:pt>
              </c:numCache>
            </c:numRef>
          </c:val>
          <c:smooth val="0"/>
        </c:ser>
        <c:ser>
          <c:idx val="10"/>
          <c:order val="4"/>
          <c:tx>
            <c:strRef>
              <c:f>'Poverty$4PPP'!$C$15</c:f>
              <c:strCache>
                <c:ptCount val="1"/>
                <c:pt idx="0">
                  <c:v>Peru (2009)</c:v>
                </c:pt>
              </c:strCache>
            </c:strRef>
          </c:tx>
          <c:marker>
            <c:symbol val="none"/>
          </c:marker>
          <c:cat>
            <c:strRef>
              <c:f>'Poverty$4PPP'!$D$10:$G$10</c:f>
              <c:strCache>
                <c:ptCount val="4"/>
                <c:pt idx="0">
                  <c:v>Market Income</c:v>
                </c:pt>
                <c:pt idx="1">
                  <c:v>Net Market Income</c:v>
                </c:pt>
                <c:pt idx="2">
                  <c:v>Disposable Income</c:v>
                </c:pt>
                <c:pt idx="3">
                  <c:v>Post-Fiscal Income</c:v>
                </c:pt>
              </c:strCache>
            </c:strRef>
          </c:cat>
          <c:val>
            <c:numRef>
              <c:f>'Poverty$4PPP'!$D$15:$G$15</c:f>
              <c:numCache>
                <c:formatCode>0.0%</c:formatCode>
                <c:ptCount val="4"/>
                <c:pt idx="0">
                  <c:v>0.28570000000000001</c:v>
                </c:pt>
                <c:pt idx="1">
                  <c:v>0.28570000000000001</c:v>
                </c:pt>
                <c:pt idx="2">
                  <c:v>0.27800000000000002</c:v>
                </c:pt>
                <c:pt idx="3">
                  <c:v>0.28689999999999999</c:v>
                </c:pt>
              </c:numCache>
            </c:numRef>
          </c:val>
          <c:smooth val="0"/>
        </c:ser>
        <c:ser>
          <c:idx val="11"/>
          <c:order val="5"/>
          <c:tx>
            <c:strRef>
              <c:f>'Poverty$4PPP'!$C$16</c:f>
              <c:strCache>
                <c:ptCount val="1"/>
                <c:pt idx="0">
                  <c:v>Uruguay (2009)</c:v>
                </c:pt>
              </c:strCache>
            </c:strRef>
          </c:tx>
          <c:marker>
            <c:symbol val="none"/>
          </c:marker>
          <c:cat>
            <c:strRef>
              <c:f>'Poverty$4PPP'!$D$10:$G$10</c:f>
              <c:strCache>
                <c:ptCount val="4"/>
                <c:pt idx="0">
                  <c:v>Market Income</c:v>
                </c:pt>
                <c:pt idx="1">
                  <c:v>Net Market Income</c:v>
                </c:pt>
                <c:pt idx="2">
                  <c:v>Disposable Income</c:v>
                </c:pt>
                <c:pt idx="3">
                  <c:v>Post-Fiscal Income</c:v>
                </c:pt>
              </c:strCache>
            </c:strRef>
          </c:cat>
          <c:val>
            <c:numRef>
              <c:f>'Poverty$4PPP'!$D$16:$G$16</c:f>
              <c:numCache>
                <c:formatCode>0.0%</c:formatCode>
                <c:ptCount val="4"/>
                <c:pt idx="0">
                  <c:v>0.1156513654</c:v>
                </c:pt>
                <c:pt idx="1">
                  <c:v>0.1171716783</c:v>
                </c:pt>
                <c:pt idx="2">
                  <c:v>6.7026644900000001E-2</c:v>
                </c:pt>
                <c:pt idx="3">
                  <c:v>8.8732248499999999E-2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3881464"/>
        <c:axId val="333881848"/>
      </c:lineChart>
      <c:catAx>
        <c:axId val="333881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en-US"/>
          </a:p>
        </c:txPr>
        <c:crossAx val="333881848"/>
        <c:crosses val="autoZero"/>
        <c:auto val="0"/>
        <c:lblAlgn val="l"/>
        <c:lblOffset val="100"/>
        <c:noMultiLvlLbl val="0"/>
      </c:catAx>
      <c:valAx>
        <c:axId val="333881848"/>
        <c:scaling>
          <c:orientation val="minMax"/>
          <c:min val="0"/>
        </c:scaling>
        <c:delete val="0"/>
        <c:axPos val="l"/>
        <c:majorGridlines/>
        <c:numFmt formatCode="0.0%" sourceLinked="0"/>
        <c:majorTickMark val="out"/>
        <c:minorTickMark val="none"/>
        <c:tickLblPos val="nextTo"/>
        <c:crossAx val="333881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Garamond"/>
          <a:cs typeface="Garamond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52D5E-E155-134D-A116-0B4DF6DD8CAE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8EA27-5945-DF43-915E-45A148F7D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37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added the third</a:t>
            </a:r>
            <a:r>
              <a:rPr lang="en-US" baseline="0" dirty="0" smtClean="0"/>
              <a:t> bullet 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181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8EA27-5945-DF43-915E-45A148F7D0C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3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8EA27-5945-DF43-915E-45A148F7D0C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0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5887">
              <a:defRPr/>
            </a:pPr>
            <a:r>
              <a:rPr lang="en-US" dirty="0"/>
              <a:t>Most important program in Argentina is the pension moratorium, a ‘one-time’ program only that will be phased-out as those born before the eligibility date die out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1171D-68B6-9044-849A-5EB57D048A3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56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8EA27-5945-DF43-915E-45A148F7D0C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62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BF10575-BF19-E74E-B77E-9C660178AB15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3634D75-46DA-2C42-BE3B-8B0E66B72F0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217245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0575-BF19-E74E-B77E-9C660178AB15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4D75-46DA-2C42-BE3B-8B0E66B72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52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0575-BF19-E74E-B77E-9C660178AB15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4D75-46DA-2C42-BE3B-8B0E66B72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4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0575-BF19-E74E-B77E-9C660178AB15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4D75-46DA-2C42-BE3B-8B0E66B72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4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F10575-BF19-E74E-B77E-9C660178AB15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634D75-46DA-2C42-BE3B-8B0E66B72F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8293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0575-BF19-E74E-B77E-9C660178AB15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4D75-46DA-2C42-BE3B-8B0E66B72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04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0575-BF19-E74E-B77E-9C660178AB15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4D75-46DA-2C42-BE3B-8B0E66B72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9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0575-BF19-E74E-B77E-9C660178AB15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4D75-46DA-2C42-BE3B-8B0E66B72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59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0575-BF19-E74E-B77E-9C660178AB15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4D75-46DA-2C42-BE3B-8B0E66B72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98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F10575-BF19-E74E-B77E-9C660178AB15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634D75-46DA-2C42-BE3B-8B0E66B72F0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69803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F10575-BF19-E74E-B77E-9C660178AB15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634D75-46DA-2C42-BE3B-8B0E66B72F0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63197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BF10575-BF19-E74E-B77E-9C660178AB15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3634D75-46DA-2C42-BE3B-8B0E66B72F0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2770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746" y="1236133"/>
            <a:ext cx="9476510" cy="232277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3600" b="1" dirty="0"/>
              <a:t/>
            </a:r>
            <a:br>
              <a:rPr lang="en-US" sz="3600" b="1" dirty="0"/>
            </a:br>
            <a:r>
              <a:rPr lang="en-US" sz="4000" b="1" dirty="0"/>
              <a:t>Fiscal Policy and Inclusive Growth</a:t>
            </a:r>
            <a:br>
              <a:rPr lang="en-US" sz="4000" b="1" dirty="0"/>
            </a:br>
            <a:r>
              <a:rPr lang="en-US" sz="3200" b="1" dirty="0"/>
              <a:t>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2800" b="1" dirty="0" err="1" smtClean="0">
                <a:solidFill>
                  <a:srgbClr val="7B1D38"/>
                </a:solidFill>
              </a:rPr>
              <a:t>Claudiney</a:t>
            </a:r>
            <a:r>
              <a:rPr lang="en-US" sz="2800" b="1" dirty="0" smtClean="0">
                <a:solidFill>
                  <a:srgbClr val="7B1D38"/>
                </a:solidFill>
              </a:rPr>
              <a:t> </a:t>
            </a:r>
            <a:r>
              <a:rPr lang="en-US" sz="2800" b="1" dirty="0">
                <a:solidFill>
                  <a:srgbClr val="7B1D38"/>
                </a:solidFill>
              </a:rPr>
              <a:t>Pereira, Arizona State University</a:t>
            </a:r>
            <a:r>
              <a:rPr lang="en-US" sz="2800" b="1" dirty="0"/>
              <a:t/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5694" y="3605524"/>
            <a:ext cx="6980197" cy="1770040"/>
          </a:xfrm>
        </p:spPr>
        <p:txBody>
          <a:bodyPr>
            <a:noAutofit/>
          </a:bodyPr>
          <a:lstStyle/>
          <a:p>
            <a:r>
              <a:rPr lang="en-US" b="1" dirty="0" smtClean="0"/>
              <a:t>Taller </a:t>
            </a:r>
            <a:r>
              <a:rPr lang="en-US" b="1" dirty="0" err="1"/>
              <a:t>Igualdad</a:t>
            </a:r>
            <a:r>
              <a:rPr lang="en-US" b="1" dirty="0"/>
              <a:t> y </a:t>
            </a:r>
            <a:r>
              <a:rPr lang="en-US" b="1" dirty="0" err="1"/>
              <a:t>Erradicaci</a:t>
            </a:r>
            <a:r>
              <a:rPr lang="pt-BR" b="1" dirty="0"/>
              <a:t>ón de La Pobreza</a:t>
            </a:r>
            <a:endParaRPr lang="en-US" b="1" dirty="0"/>
          </a:p>
          <a:p>
            <a:r>
              <a:rPr lang="pt-BR" b="1" dirty="0"/>
              <a:t>FES-ILDIS</a:t>
            </a:r>
            <a:endParaRPr lang="en-US" b="1" dirty="0"/>
          </a:p>
          <a:p>
            <a:r>
              <a:rPr lang="en-US" b="1" i="1" dirty="0" smtClean="0"/>
              <a:t>October </a:t>
            </a:r>
            <a:r>
              <a:rPr lang="en-US" b="1" i="1" dirty="0" smtClean="0"/>
              <a:t>13, </a:t>
            </a:r>
            <a:r>
              <a:rPr lang="en-US" b="1" i="1" dirty="0"/>
              <a:t>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063438" y="6356351"/>
            <a:ext cx="287166" cy="365125"/>
          </a:xfr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fld id="{12C0D499-FC2D-EC42-9311-10E1B0656D4F}" type="slidenum">
              <a:rPr lang="en-US" b="1" smtClean="0">
                <a:solidFill>
                  <a:schemeClr val="tx1"/>
                </a:solidFill>
              </a:rPr>
              <a:t>1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97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3. Fiscal Policy and Inequality and Poverty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Impact of hypothetical or actual reforms:</a:t>
            </a:r>
          </a:p>
          <a:p>
            <a:r>
              <a:rPr lang="en-US" sz="2800" dirty="0"/>
              <a:t>How do inequality and poverty change when you eliminate VAT exemptions?</a:t>
            </a:r>
          </a:p>
          <a:p>
            <a:r>
              <a:rPr lang="en-US" sz="2800" dirty="0"/>
              <a:t>Who benefits from the elimination of user fees in primary education or the expansion of noncontributory pensions? </a:t>
            </a:r>
          </a:p>
          <a:p>
            <a:r>
              <a:rPr lang="en-US" sz="2800" dirty="0"/>
              <a:t>Who loses from the elimination of energy subsidies?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37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t>11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739" y="33339"/>
            <a:ext cx="6486525" cy="679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748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52185" y="148495"/>
            <a:ext cx="9601200" cy="1485900"/>
          </a:xfrm>
        </p:spPr>
        <p:txBody>
          <a:bodyPr/>
          <a:lstStyle/>
          <a:p>
            <a:r>
              <a:rPr lang="en-US" dirty="0" err="1" smtClean="0"/>
              <a:t>Conceptos</a:t>
            </a:r>
            <a:r>
              <a:rPr lang="en-US" dirty="0" smtClean="0"/>
              <a:t> de </a:t>
            </a:r>
            <a:r>
              <a:rPr lang="en-US" dirty="0" err="1" smtClean="0"/>
              <a:t>Ingreso</a:t>
            </a:r>
            <a:endParaRPr lang="es-MX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5489225" y="850613"/>
            <a:ext cx="1531551" cy="5847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>
                <a:solidFill>
                  <a:prstClr val="white"/>
                </a:solidFill>
                <a:latin typeface="Calibri" panose="020F0502020204030204" pitchFamily="34" charset="0"/>
              </a:rPr>
              <a:t>Ingreso de Mercado</a:t>
            </a:r>
          </a:p>
        </p:txBody>
      </p: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5493340" y="1892809"/>
            <a:ext cx="1527436" cy="83099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>
                <a:solidFill>
                  <a:prstClr val="white"/>
                </a:solidFill>
                <a:latin typeface="Calibri" panose="020F0502020204030204" pitchFamily="34" charset="0"/>
              </a:rPr>
              <a:t>Ingreso de Mercado más Pensiones</a:t>
            </a:r>
          </a:p>
        </p:txBody>
      </p: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4562174" y="3235749"/>
            <a:ext cx="1438275" cy="5847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>
                <a:solidFill>
                  <a:prstClr val="white"/>
                </a:solidFill>
                <a:latin typeface="Calibri" panose="020F0502020204030204" pitchFamily="34" charset="0"/>
              </a:rPr>
              <a:t>Ingreso           Bruto</a:t>
            </a:r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5489224" y="4316332"/>
            <a:ext cx="1547812" cy="5847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>
                <a:solidFill>
                  <a:prstClr val="white"/>
                </a:solidFill>
                <a:latin typeface="Calibri" panose="020F0502020204030204" pitchFamily="34" charset="0"/>
              </a:rPr>
              <a:t>Ingreso Disponible</a:t>
            </a:r>
          </a:p>
        </p:txBody>
      </p:sp>
      <p:sp>
        <p:nvSpPr>
          <p:cNvPr id="11" name="TextBox 16"/>
          <p:cNvSpPr txBox="1">
            <a:spLocks noChangeArrowheads="1"/>
          </p:cNvSpPr>
          <p:nvPr/>
        </p:nvSpPr>
        <p:spPr bwMode="auto">
          <a:xfrm>
            <a:off x="2542146" y="3982648"/>
            <a:ext cx="1431151" cy="5847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>
                <a:solidFill>
                  <a:prstClr val="white"/>
                </a:solidFill>
                <a:latin typeface="Calibri" panose="020F0502020204030204" pitchFamily="34" charset="0"/>
              </a:rPr>
              <a:t>Ingreso Gravable</a:t>
            </a:r>
          </a:p>
        </p:txBody>
      </p:sp>
      <p:sp>
        <p:nvSpPr>
          <p:cNvPr id="12" name="TextBox 18"/>
          <p:cNvSpPr txBox="1">
            <a:spLocks noChangeArrowheads="1"/>
          </p:cNvSpPr>
          <p:nvPr/>
        </p:nvSpPr>
        <p:spPr bwMode="auto">
          <a:xfrm>
            <a:off x="5489225" y="6448535"/>
            <a:ext cx="1531551" cy="338554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>
                <a:solidFill>
                  <a:prstClr val="white"/>
                </a:solidFill>
                <a:latin typeface="Calibri" panose="020F0502020204030204" pitchFamily="34" charset="0"/>
              </a:rPr>
              <a:t>Ingreso Final</a:t>
            </a:r>
          </a:p>
        </p:txBody>
      </p:sp>
      <p:sp>
        <p:nvSpPr>
          <p:cNvPr id="13" name="TextBox 19"/>
          <p:cNvSpPr txBox="1">
            <a:spLocks noChangeArrowheads="1"/>
          </p:cNvSpPr>
          <p:nvPr/>
        </p:nvSpPr>
        <p:spPr bwMode="auto">
          <a:xfrm>
            <a:off x="5489225" y="5388791"/>
            <a:ext cx="1546961" cy="5847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>
                <a:solidFill>
                  <a:prstClr val="white"/>
                </a:solidFill>
                <a:latin typeface="Calibri" panose="020F0502020204030204" pitchFamily="34" charset="0"/>
              </a:rPr>
              <a:t>Ingreso Consumible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221904" y="1423192"/>
            <a:ext cx="0" cy="4778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517167" y="3550616"/>
            <a:ext cx="1022350" cy="401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424321" y="2727696"/>
            <a:ext cx="403225" cy="523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221904" y="4896778"/>
            <a:ext cx="0" cy="476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50"/>
          <p:cNvSpPr txBox="1">
            <a:spLocks noChangeArrowheads="1"/>
          </p:cNvSpPr>
          <p:nvPr/>
        </p:nvSpPr>
        <p:spPr bwMode="auto">
          <a:xfrm>
            <a:off x="3718973" y="2663825"/>
            <a:ext cx="13865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>
                <a:solidFill>
                  <a:prstClr val="black"/>
                </a:solidFill>
                <a:latin typeface="Calibri" panose="020F0502020204030204" pitchFamily="34" charset="0"/>
              </a:rPr>
              <a:t>Transferencias Directas</a:t>
            </a:r>
          </a:p>
        </p:txBody>
      </p:sp>
      <p:sp>
        <p:nvSpPr>
          <p:cNvPr id="26" name="TextBox 60"/>
          <p:cNvSpPr txBox="1">
            <a:spLocks noChangeArrowheads="1"/>
          </p:cNvSpPr>
          <p:nvPr/>
        </p:nvSpPr>
        <p:spPr bwMode="auto">
          <a:xfrm>
            <a:off x="7116619" y="2676904"/>
            <a:ext cx="2095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>
                <a:solidFill>
                  <a:srgbClr val="FF0000"/>
                </a:solidFill>
                <a:latin typeface="Calibri" panose="020F0502020204030204" pitchFamily="34" charset="0"/>
              </a:rPr>
              <a:t>-</a:t>
            </a:r>
          </a:p>
        </p:txBody>
      </p:sp>
      <p:sp>
        <p:nvSpPr>
          <p:cNvPr id="29" name="TextBox 78"/>
          <p:cNvSpPr txBox="1">
            <a:spLocks noChangeArrowheads="1"/>
          </p:cNvSpPr>
          <p:nvPr/>
        </p:nvSpPr>
        <p:spPr bwMode="auto">
          <a:xfrm>
            <a:off x="2033036" y="3259095"/>
            <a:ext cx="17283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>
                <a:solidFill>
                  <a:prstClr val="black"/>
                </a:solidFill>
                <a:latin typeface="Calibri" panose="020F0502020204030204" pitchFamily="34" charset="0"/>
              </a:rPr>
              <a:t>Ingreso no Sujeto a Impuestos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62173" y="1515138"/>
            <a:ext cx="1763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prstClr val="black"/>
                </a:solidFill>
                <a:latin typeface="Calibri" panose="020F0502020204030204" pitchFamily="34" charset="0"/>
              </a:rPr>
              <a:t>Pensiones</a:t>
            </a:r>
            <a:endParaRPr lang="es-MX" sz="160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5588028" y="1692977"/>
            <a:ext cx="6540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9"/>
          <p:cNvSpPr txBox="1">
            <a:spLocks noChangeArrowheads="1"/>
          </p:cNvSpPr>
          <p:nvPr/>
        </p:nvSpPr>
        <p:spPr bwMode="auto">
          <a:xfrm>
            <a:off x="5885209" y="1362075"/>
            <a:ext cx="457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>
                <a:solidFill>
                  <a:srgbClr val="00B050"/>
                </a:solidFill>
                <a:latin typeface="Calibri" panose="020F0502020204030204" pitchFamily="34" charset="0"/>
              </a:rPr>
              <a:t>+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6629868" y="2728281"/>
            <a:ext cx="433547" cy="514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11"/>
          <p:cNvSpPr txBox="1">
            <a:spLocks noChangeArrowheads="1"/>
          </p:cNvSpPr>
          <p:nvPr/>
        </p:nvSpPr>
        <p:spPr bwMode="auto">
          <a:xfrm>
            <a:off x="6566655" y="3241290"/>
            <a:ext cx="1612017" cy="5847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>
                <a:solidFill>
                  <a:prstClr val="white"/>
                </a:solidFill>
                <a:latin typeface="Calibri" panose="020F0502020204030204" pitchFamily="34" charset="0"/>
              </a:rPr>
              <a:t>Ingreso de Mercado Neto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4956915" y="3022253"/>
            <a:ext cx="6540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49"/>
          <p:cNvSpPr txBox="1">
            <a:spLocks noChangeArrowheads="1"/>
          </p:cNvSpPr>
          <p:nvPr/>
        </p:nvSpPr>
        <p:spPr bwMode="auto">
          <a:xfrm>
            <a:off x="5254096" y="2691351"/>
            <a:ext cx="457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>
                <a:solidFill>
                  <a:srgbClr val="00B050"/>
                </a:solidFill>
                <a:latin typeface="Calibri" panose="020F0502020204030204" pitchFamily="34" charset="0"/>
              </a:rPr>
              <a:t>+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 rot="10800000">
            <a:off x="6892622" y="3031204"/>
            <a:ext cx="6540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50"/>
          <p:cNvSpPr txBox="1">
            <a:spLocks noChangeArrowheads="1"/>
          </p:cNvSpPr>
          <p:nvPr/>
        </p:nvSpPr>
        <p:spPr bwMode="auto">
          <a:xfrm>
            <a:off x="7331057" y="2696525"/>
            <a:ext cx="13865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>
                <a:solidFill>
                  <a:prstClr val="black"/>
                </a:solidFill>
                <a:latin typeface="Calibri" panose="020F0502020204030204" pitchFamily="34" charset="0"/>
              </a:rPr>
              <a:t>Impuestos Directos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 flipH="1">
            <a:off x="6662437" y="3810404"/>
            <a:ext cx="403225" cy="523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5387551" y="3787289"/>
            <a:ext cx="433547" cy="514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50"/>
          <p:cNvSpPr txBox="1">
            <a:spLocks noChangeArrowheads="1"/>
          </p:cNvSpPr>
          <p:nvPr/>
        </p:nvSpPr>
        <p:spPr bwMode="auto">
          <a:xfrm>
            <a:off x="7384785" y="3810404"/>
            <a:ext cx="13865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>
                <a:solidFill>
                  <a:prstClr val="black"/>
                </a:solidFill>
                <a:latin typeface="Calibri" panose="020F0502020204030204" pitchFamily="34" charset="0"/>
              </a:rPr>
              <a:t>Transferencias Directas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rot="10800000">
            <a:off x="6824360" y="4097502"/>
            <a:ext cx="6540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49"/>
          <p:cNvSpPr txBox="1">
            <a:spLocks noChangeArrowheads="1"/>
          </p:cNvSpPr>
          <p:nvPr/>
        </p:nvSpPr>
        <p:spPr bwMode="auto">
          <a:xfrm>
            <a:off x="7194944" y="3734434"/>
            <a:ext cx="457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>
                <a:solidFill>
                  <a:srgbClr val="00B050"/>
                </a:solidFill>
                <a:latin typeface="Calibri" panose="020F0502020204030204" pitchFamily="34" charset="0"/>
              </a:rPr>
              <a:t>+</a:t>
            </a:r>
          </a:p>
        </p:txBody>
      </p:sp>
      <p:sp>
        <p:nvSpPr>
          <p:cNvPr id="72" name="TextBox 50"/>
          <p:cNvSpPr txBox="1">
            <a:spLocks noChangeArrowheads="1"/>
          </p:cNvSpPr>
          <p:nvPr/>
        </p:nvSpPr>
        <p:spPr bwMode="auto">
          <a:xfrm>
            <a:off x="3909025" y="3801303"/>
            <a:ext cx="13865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>
                <a:solidFill>
                  <a:prstClr val="black"/>
                </a:solidFill>
                <a:latin typeface="Calibri" panose="020F0502020204030204" pitchFamily="34" charset="0"/>
              </a:rPr>
              <a:t>Impuestos Directos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4998735" y="4085315"/>
            <a:ext cx="6540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60"/>
          <p:cNvSpPr txBox="1">
            <a:spLocks noChangeArrowheads="1"/>
          </p:cNvSpPr>
          <p:nvPr/>
        </p:nvSpPr>
        <p:spPr bwMode="auto">
          <a:xfrm>
            <a:off x="5148924" y="3742676"/>
            <a:ext cx="2095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>
                <a:solidFill>
                  <a:srgbClr val="FF0000"/>
                </a:solidFill>
                <a:latin typeface="Calibri" panose="020F0502020204030204" pitchFamily="34" charset="0"/>
              </a:rPr>
              <a:t>-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494511" y="3680404"/>
            <a:ext cx="6540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60"/>
          <p:cNvSpPr txBox="1">
            <a:spLocks noChangeArrowheads="1"/>
          </p:cNvSpPr>
          <p:nvPr/>
        </p:nvSpPr>
        <p:spPr bwMode="auto">
          <a:xfrm>
            <a:off x="3644700" y="3337765"/>
            <a:ext cx="2095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>
                <a:solidFill>
                  <a:srgbClr val="FF0000"/>
                </a:solidFill>
                <a:latin typeface="Calibri" panose="020F0502020204030204" pitchFamily="34" charset="0"/>
              </a:rPr>
              <a:t>-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5570566" y="5101445"/>
            <a:ext cx="6540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49"/>
          <p:cNvSpPr txBox="1">
            <a:spLocks noChangeArrowheads="1"/>
          </p:cNvSpPr>
          <p:nvPr/>
        </p:nvSpPr>
        <p:spPr bwMode="auto">
          <a:xfrm>
            <a:off x="5867747" y="4770543"/>
            <a:ext cx="457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>
                <a:solidFill>
                  <a:srgbClr val="00B050"/>
                </a:solidFill>
                <a:latin typeface="Calibri" panose="020F0502020204030204" pitchFamily="34" charset="0"/>
              </a:rPr>
              <a:t>+</a:t>
            </a:r>
          </a:p>
        </p:txBody>
      </p:sp>
      <p:sp>
        <p:nvSpPr>
          <p:cNvPr id="80" name="TextBox 50"/>
          <p:cNvSpPr txBox="1">
            <a:spLocks noChangeArrowheads="1"/>
          </p:cNvSpPr>
          <p:nvPr/>
        </p:nvSpPr>
        <p:spPr bwMode="auto">
          <a:xfrm>
            <a:off x="4427089" y="4843489"/>
            <a:ext cx="13865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err="1">
                <a:solidFill>
                  <a:prstClr val="black"/>
                </a:solidFill>
                <a:latin typeface="Calibri" panose="020F0502020204030204" pitchFamily="34" charset="0"/>
              </a:rPr>
              <a:t>Subsidios</a:t>
            </a: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Calibri" panose="020F0502020204030204" pitchFamily="34" charset="0"/>
              </a:rPr>
              <a:t>Indirectos</a:t>
            </a:r>
            <a:endParaRPr lang="en-US" sz="16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1" name="TextBox 60"/>
          <p:cNvSpPr txBox="1">
            <a:spLocks noChangeArrowheads="1"/>
          </p:cNvSpPr>
          <p:nvPr/>
        </p:nvSpPr>
        <p:spPr bwMode="auto">
          <a:xfrm>
            <a:off x="6448613" y="4817482"/>
            <a:ext cx="2095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>
                <a:solidFill>
                  <a:srgbClr val="FF0000"/>
                </a:solidFill>
                <a:latin typeface="Calibri" panose="020F0502020204030204" pitchFamily="34" charset="0"/>
              </a:rPr>
              <a:t>-</a:t>
            </a:r>
          </a:p>
        </p:txBody>
      </p:sp>
      <p:cxnSp>
        <p:nvCxnSpPr>
          <p:cNvPr id="82" name="Straight Arrow Connector 81"/>
          <p:cNvCxnSpPr/>
          <p:nvPr/>
        </p:nvCxnSpPr>
        <p:spPr>
          <a:xfrm rot="10800000">
            <a:off x="6224616" y="5171782"/>
            <a:ext cx="6540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50"/>
          <p:cNvSpPr txBox="1">
            <a:spLocks noChangeArrowheads="1"/>
          </p:cNvSpPr>
          <p:nvPr/>
        </p:nvSpPr>
        <p:spPr bwMode="auto">
          <a:xfrm>
            <a:off x="6663051" y="4837103"/>
            <a:ext cx="13865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>
                <a:solidFill>
                  <a:prstClr val="black"/>
                </a:solidFill>
                <a:latin typeface="Calibri" panose="020F0502020204030204" pitchFamily="34" charset="0"/>
              </a:rPr>
              <a:t>Impuestos Indirectos</a:t>
            </a: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6216166" y="5959044"/>
            <a:ext cx="0" cy="476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5565024" y="6178987"/>
            <a:ext cx="6540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49"/>
          <p:cNvSpPr txBox="1">
            <a:spLocks noChangeArrowheads="1"/>
          </p:cNvSpPr>
          <p:nvPr/>
        </p:nvSpPr>
        <p:spPr bwMode="auto">
          <a:xfrm>
            <a:off x="5864304" y="5839681"/>
            <a:ext cx="457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>
                <a:solidFill>
                  <a:srgbClr val="00B050"/>
                </a:solidFill>
                <a:latin typeface="Calibri" panose="020F0502020204030204" pitchFamily="34" charset="0"/>
              </a:rPr>
              <a:t>+</a:t>
            </a:r>
          </a:p>
        </p:txBody>
      </p:sp>
      <p:sp>
        <p:nvSpPr>
          <p:cNvPr id="87" name="TextBox 50"/>
          <p:cNvSpPr txBox="1">
            <a:spLocks noChangeArrowheads="1"/>
          </p:cNvSpPr>
          <p:nvPr/>
        </p:nvSpPr>
        <p:spPr bwMode="auto">
          <a:xfrm>
            <a:off x="3761398" y="5885675"/>
            <a:ext cx="20473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>
                <a:solidFill>
                  <a:prstClr val="black"/>
                </a:solidFill>
                <a:latin typeface="Calibri" panose="020F0502020204030204" pitchFamily="34" charset="0"/>
              </a:rPr>
              <a:t>Transferencias en Especie (Educ, Salud)</a:t>
            </a:r>
          </a:p>
        </p:txBody>
      </p:sp>
      <p:sp>
        <p:nvSpPr>
          <p:cNvPr id="88" name="TextBox 60"/>
          <p:cNvSpPr txBox="1">
            <a:spLocks noChangeArrowheads="1"/>
          </p:cNvSpPr>
          <p:nvPr/>
        </p:nvSpPr>
        <p:spPr bwMode="auto">
          <a:xfrm>
            <a:off x="6443111" y="5902149"/>
            <a:ext cx="2095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>
                <a:solidFill>
                  <a:srgbClr val="FF0000"/>
                </a:solidFill>
                <a:latin typeface="Calibri" panose="020F0502020204030204" pitchFamily="34" charset="0"/>
              </a:rPr>
              <a:t>-</a:t>
            </a:r>
          </a:p>
        </p:txBody>
      </p:sp>
      <p:cxnSp>
        <p:nvCxnSpPr>
          <p:cNvPr id="89" name="Straight Arrow Connector 88"/>
          <p:cNvCxnSpPr/>
          <p:nvPr/>
        </p:nvCxnSpPr>
        <p:spPr>
          <a:xfrm rot="10800000">
            <a:off x="6220862" y="6230842"/>
            <a:ext cx="6540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50"/>
          <p:cNvSpPr txBox="1">
            <a:spLocks noChangeArrowheads="1"/>
          </p:cNvSpPr>
          <p:nvPr/>
        </p:nvSpPr>
        <p:spPr bwMode="auto">
          <a:xfrm>
            <a:off x="6657531" y="5918664"/>
            <a:ext cx="17309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>
                <a:solidFill>
                  <a:prstClr val="black"/>
                </a:solidFill>
                <a:latin typeface="Calibri" panose="020F0502020204030204" pitchFamily="34" charset="0"/>
              </a:rPr>
              <a:t>Copagos, Tarifas de Usuario</a:t>
            </a:r>
          </a:p>
        </p:txBody>
      </p:sp>
    </p:spTree>
    <p:extLst>
      <p:ext uri="{BB962C8B-B14F-4D97-AF65-F5344CB8AC3E}">
        <p14:creationId xmlns:p14="http://schemas.microsoft.com/office/powerpoint/2010/main" val="39620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3. Fiscal Policy and Inequality and Poverty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4213334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Comprehensive standard fiscal incidence analysis of current systems; no behavior and no general equilibrium effects</a:t>
            </a:r>
          </a:p>
          <a:p>
            <a:r>
              <a:rPr lang="en-US" sz="2600" dirty="0"/>
              <a:t>Harmonizes definitions and methodological approaches to facilitate cross-country comparisons</a:t>
            </a:r>
          </a:p>
          <a:p>
            <a:r>
              <a:rPr lang="en-US" sz="2600" dirty="0"/>
              <a:t>Uses income per capita as the welfare indicator</a:t>
            </a:r>
          </a:p>
          <a:p>
            <a:r>
              <a:rPr lang="en-US" sz="2600" dirty="0"/>
              <a:t>Allocators vary =&gt; full transparency in the method used for each category, tax shifting assumptions, etc.</a:t>
            </a:r>
          </a:p>
          <a:p>
            <a:r>
              <a:rPr lang="en-US" sz="2600" dirty="0"/>
              <a:t>Mainly average incidence; a few cases with marginal incidence</a:t>
            </a:r>
          </a:p>
          <a:p>
            <a:r>
              <a:rPr lang="en-US" sz="2600" dirty="0"/>
              <a:t>Incidence at the national level; rural and urban; by race and ethnicity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58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3. Fiscal Policy and Inequality and Poverty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4213334"/>
          </a:xfrm>
        </p:spPr>
        <p:txBody>
          <a:bodyPr>
            <a:normAutofit/>
          </a:bodyPr>
          <a:lstStyle/>
          <a:p>
            <a:r>
              <a:rPr lang="en-US" sz="2800" dirty="0"/>
              <a:t>Clarify and homogenize terminology: e.g., definitions of progressive or regressive taxes and transfers </a:t>
            </a:r>
          </a:p>
          <a:p>
            <a:r>
              <a:rPr lang="en-US" sz="2800" dirty="0"/>
              <a:t>Disaggregate changes in outcome indicators (disposable income inequality or poverty) into market and redistribution </a:t>
            </a:r>
            <a:r>
              <a:rPr lang="en-US" sz="2800" dirty="0" smtClean="0"/>
              <a:t>component</a:t>
            </a:r>
            <a:endParaRPr lang="en-US" sz="2800" dirty="0"/>
          </a:p>
          <a:p>
            <a:r>
              <a:rPr lang="en-US" sz="2800" b="1" dirty="0">
                <a:solidFill>
                  <a:srgbClr val="FF0000"/>
                </a:solidFill>
              </a:rPr>
              <a:t>Development of new indicator: rate of </a:t>
            </a:r>
            <a:r>
              <a:rPr lang="en-US" sz="2800" b="1" dirty="0" smtClean="0">
                <a:solidFill>
                  <a:srgbClr val="FF0000"/>
                </a:solidFill>
              </a:rPr>
              <a:t>impoverishment</a:t>
            </a:r>
          </a:p>
          <a:p>
            <a:pPr lvl="1"/>
            <a:r>
              <a:rPr lang="en-US" sz="2800" b="1" dirty="0" smtClean="0">
                <a:solidFill>
                  <a:srgbClr val="FF0000"/>
                </a:solidFill>
              </a:rPr>
              <a:t>Fiscal Mobility Matrix (Higgins and </a:t>
            </a:r>
            <a:r>
              <a:rPr lang="en-US" sz="2800" b="1" dirty="0" err="1" smtClean="0">
                <a:solidFill>
                  <a:srgbClr val="FF0000"/>
                </a:solidFill>
              </a:rPr>
              <a:t>Lustig</a:t>
            </a:r>
            <a:r>
              <a:rPr lang="en-US" sz="2800" b="1" dirty="0" smtClean="0">
                <a:solidFill>
                  <a:srgbClr val="FF0000"/>
                </a:solidFill>
              </a:rPr>
              <a:t>, 2013)</a:t>
            </a:r>
          </a:p>
          <a:p>
            <a:pPr lvl="1"/>
            <a:r>
              <a:rPr lang="en-US" sz="2800" b="1" dirty="0">
                <a:solidFill>
                  <a:srgbClr val="FF0000"/>
                </a:solidFill>
              </a:rPr>
              <a:t>Extent to which poor (</a:t>
            </a:r>
            <a:r>
              <a:rPr lang="en-US" sz="2800" b="1" dirty="0" err="1">
                <a:solidFill>
                  <a:srgbClr val="FF0000"/>
                </a:solidFill>
              </a:rPr>
              <a:t>nonpoor</a:t>
            </a:r>
            <a:r>
              <a:rPr lang="en-US" sz="2800" b="1" dirty="0">
                <a:solidFill>
                  <a:srgbClr val="FF0000"/>
                </a:solidFill>
              </a:rPr>
              <a:t>) people who are made poorer (poor) by fiscal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52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3. Fiscal Policy and Inequality and Poverty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Direct Taxes generally progressive but with little impact on inequality</a:t>
            </a:r>
          </a:p>
          <a:p>
            <a:r>
              <a:rPr lang="en-US" sz="2800" dirty="0"/>
              <a:t>CCTs progressive in absolute terms; well targeted in practically all countries</a:t>
            </a:r>
          </a:p>
          <a:p>
            <a:r>
              <a:rPr lang="en-US" sz="2800" dirty="0"/>
              <a:t>Indirect taxes regressive or neutral</a:t>
            </a:r>
          </a:p>
          <a:p>
            <a:r>
              <a:rPr lang="en-US" sz="2800" dirty="0"/>
              <a:t>Redistribution is larger through in-kind benefits in education and health than cash transfers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8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7867" y="144462"/>
            <a:ext cx="9144000" cy="1600200"/>
          </a:xfrm>
          <a:noFill/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3. Fiscal Policy and Inequality and Poverty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D499-FC2D-EC42-9311-10E1B0656D4F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8825969"/>
              </p:ext>
            </p:extLst>
          </p:nvPr>
        </p:nvGraphicFramePr>
        <p:xfrm>
          <a:off x="1557867" y="1516422"/>
          <a:ext cx="9144000" cy="4976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704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934" y="313840"/>
            <a:ext cx="9601200" cy="1485900"/>
          </a:xfrm>
          <a:noFill/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3. Fiscal Policy and Inequality and Poverty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0268" y="1614056"/>
            <a:ext cx="9169542" cy="512127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Diversity: </a:t>
            </a:r>
          </a:p>
          <a:p>
            <a:pPr lvl="1"/>
            <a:r>
              <a:rPr lang="en-US" sz="2400" dirty="0" smtClean="0"/>
              <a:t>government size: primary spending from 41 in Brazil to 19 percent of GDP in Peru</a:t>
            </a:r>
          </a:p>
          <a:p>
            <a:pPr lvl="1"/>
            <a:r>
              <a:rPr lang="en-US" sz="2400" dirty="0" smtClean="0"/>
              <a:t>extent of redistribution (25% in </a:t>
            </a:r>
            <a:r>
              <a:rPr lang="en-US" sz="2400" dirty="0" err="1" smtClean="0"/>
              <a:t>Arg</a:t>
            </a:r>
            <a:r>
              <a:rPr lang="en-US" sz="2400" dirty="0" smtClean="0"/>
              <a:t>, 7% in Peru)</a:t>
            </a:r>
          </a:p>
          <a:p>
            <a:r>
              <a:rPr lang="en-US" sz="2400" dirty="0" smtClean="0"/>
              <a:t>Net payers to the </a:t>
            </a:r>
            <a:r>
              <a:rPr lang="en-US" sz="2400" dirty="0" err="1" smtClean="0"/>
              <a:t>fisc</a:t>
            </a:r>
            <a:r>
              <a:rPr lang="en-US" sz="2400" dirty="0" smtClean="0"/>
              <a:t> (in terms of cash) start at relatively low </a:t>
            </a:r>
            <a:r>
              <a:rPr lang="en-US" sz="2400" dirty="0" err="1" smtClean="0"/>
              <a:t>deciles</a:t>
            </a:r>
            <a:endParaRPr lang="en-US" sz="2400" dirty="0" smtClean="0"/>
          </a:p>
          <a:p>
            <a:r>
              <a:rPr lang="en-US" sz="2400" dirty="0" smtClean="0"/>
              <a:t>Tertiary Education is progressive in relative terms or neutral</a:t>
            </a:r>
          </a:p>
          <a:p>
            <a:r>
              <a:rPr lang="en-US" sz="2400" dirty="0" smtClean="0"/>
              <a:t>Contributory Pensions are progressive (in relative terms) or regressive depending on the country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D499-FC2D-EC42-9311-10E1B0656D4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1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879600"/>
          </a:xfrm>
          <a:noFill/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3. Fiscal Policy and Inequality and Poverty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879600"/>
            <a:ext cx="9144000" cy="4978400"/>
          </a:xfrm>
        </p:spPr>
        <p:txBody>
          <a:bodyPr>
            <a:noAutofit/>
          </a:bodyPr>
          <a:lstStyle/>
          <a:p>
            <a:r>
              <a:rPr lang="en-US" sz="4000" dirty="0"/>
              <a:t>Cash transfers reduce extreme poverty by more than 60 percent in Uruguay and Argentina…</a:t>
            </a:r>
          </a:p>
          <a:p>
            <a:pPr marL="0" indent="0">
              <a:buNone/>
            </a:pPr>
            <a:r>
              <a:rPr lang="en-US" sz="4000" dirty="0"/>
              <a:t>….but only by 7 percent in Peru, which spends too little on cash transfers to achieve much poverty reduction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D499-FC2D-EC42-9311-10E1B0656D4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2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6964" y="282844"/>
            <a:ext cx="9601200" cy="1485900"/>
          </a:xfrm>
          <a:noFill/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3. Fiscal Policy and Inequality and Poverty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2036" y="1768744"/>
            <a:ext cx="8140700" cy="458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86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Presentation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45672"/>
            <a:ext cx="9601200" cy="3581400"/>
          </a:xfrm>
        </p:spPr>
        <p:txBody>
          <a:bodyPr>
            <a:normAutofit/>
          </a:bodyPr>
          <a:lstStyle/>
          <a:p>
            <a:pPr marL="457200" lvl="1" indent="-457200">
              <a:buFont typeface="+mj-lt"/>
              <a:buAutoNum type="arabicPeriod"/>
            </a:pPr>
            <a:r>
              <a:rPr lang="en-US" sz="4000" dirty="0" smtClean="0"/>
              <a:t>Introduction 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sz="4000" dirty="0" smtClean="0"/>
              <a:t>Inclusive Economic Growth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sz="4000" dirty="0" smtClean="0"/>
              <a:t>Fiscal Policy and Inequality and Poverty Reduction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sz="4000" dirty="0" smtClean="0"/>
              <a:t>Concluding Remarks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D499-FC2D-EC42-9311-10E1B0656D4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24" y="89958"/>
            <a:ext cx="9601200" cy="1485900"/>
          </a:xfrm>
          <a:noFill/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3. Fiscal Policy and Inequality and Poverty 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D499-FC2D-EC42-9311-10E1B0656D4F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5" name="Gini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2653581"/>
              </p:ext>
            </p:extLst>
          </p:nvPr>
        </p:nvGraphicFramePr>
        <p:xfrm>
          <a:off x="2001819" y="1467370"/>
          <a:ext cx="7906809" cy="4780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95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6316" y="274638"/>
            <a:ext cx="8229600" cy="1143000"/>
          </a:xfrm>
          <a:noFill/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3. Fiscal Policy and Inequality and Poverty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D499-FC2D-EC42-9311-10E1B0656D4F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899" y="1417638"/>
            <a:ext cx="8208434" cy="5359755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522134" y="2929468"/>
            <a:ext cx="1439334" cy="2912533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6383" y="507107"/>
            <a:ext cx="9601200" cy="1485900"/>
          </a:xfrm>
          <a:noFill/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3. Fiscal Policy and Inequality and Poverty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Argentina is among the most ‘effective’ countries at redistribution and poverty </a:t>
            </a:r>
            <a:r>
              <a:rPr lang="en-US" dirty="0" smtClean="0"/>
              <a:t>reduction; however, redistribution might have gone “too far”</a:t>
            </a:r>
            <a:endParaRPr lang="en-US" dirty="0"/>
          </a:p>
          <a:p>
            <a:r>
              <a:rPr lang="en-US" dirty="0"/>
              <a:t>Bolivia is a leftist government that redistributes little</a:t>
            </a:r>
          </a:p>
          <a:p>
            <a:r>
              <a:rPr lang="en-US" dirty="0" smtClean="0"/>
              <a:t>Brazil </a:t>
            </a:r>
          </a:p>
          <a:p>
            <a:pPr lvl="1"/>
            <a:r>
              <a:rPr lang="en-US" dirty="0" smtClean="0"/>
              <a:t>indirect </a:t>
            </a:r>
            <a:r>
              <a:rPr lang="en-US" dirty="0"/>
              <a:t>taxes wipe out cash </a:t>
            </a:r>
            <a:r>
              <a:rPr lang="en-US" dirty="0" smtClean="0"/>
              <a:t>transfers’ </a:t>
            </a:r>
            <a:r>
              <a:rPr lang="en-US" dirty="0"/>
              <a:t>benefits to the poor and cause a significant amount </a:t>
            </a:r>
            <a:r>
              <a:rPr lang="en-US" dirty="0" smtClean="0"/>
              <a:t>of impoverishment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poor whites receive more in cash transfers than the poor black and </a:t>
            </a:r>
            <a:r>
              <a:rPr lang="en-US" dirty="0" err="1"/>
              <a:t>pardos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D499-FC2D-EC42-9311-10E1B0656D4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934" y="329339"/>
            <a:ext cx="9601200" cy="1485900"/>
          </a:xfrm>
          <a:noFill/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3. Fiscal Policy and Inequality and Poverty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7312" y="1815239"/>
            <a:ext cx="8500533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/>
              <a:t>Mexico: </a:t>
            </a:r>
          </a:p>
          <a:p>
            <a:pPr lvl="1"/>
            <a:r>
              <a:rPr lang="en-US" sz="2200" dirty="0" smtClean="0"/>
              <a:t>Over time, redistribution has increased but Mexico still lags behind its peers such as </a:t>
            </a:r>
            <a:r>
              <a:rPr lang="en-US" sz="2200" dirty="0" err="1" smtClean="0"/>
              <a:t>Arg</a:t>
            </a:r>
            <a:r>
              <a:rPr lang="en-US" sz="2200" dirty="0" smtClean="0"/>
              <a:t>, Bra and </a:t>
            </a:r>
            <a:r>
              <a:rPr lang="en-US" sz="2200" dirty="0" err="1" smtClean="0"/>
              <a:t>Ury</a:t>
            </a:r>
            <a:endParaRPr lang="en-US" sz="2200" dirty="0" smtClean="0"/>
          </a:p>
          <a:p>
            <a:pPr lvl="1"/>
            <a:r>
              <a:rPr lang="en-US" sz="2200" dirty="0" smtClean="0"/>
              <a:t>coverage of </a:t>
            </a:r>
            <a:r>
              <a:rPr lang="en-US" sz="2200" dirty="0" err="1" smtClean="0"/>
              <a:t>Oportunidades</a:t>
            </a:r>
            <a:r>
              <a:rPr lang="en-US" sz="2200" dirty="0" smtClean="0"/>
              <a:t> and other cash transfers leave about 30 percent of extreme poor without safety net</a:t>
            </a:r>
            <a:endParaRPr lang="en-US" sz="2200" dirty="0"/>
          </a:p>
          <a:p>
            <a:r>
              <a:rPr lang="en-US" sz="2200" dirty="0" smtClean="0"/>
              <a:t>Peru: health spending is progressive only in relative terms</a:t>
            </a:r>
          </a:p>
          <a:p>
            <a:r>
              <a:rPr lang="en-US" sz="2200" dirty="0" smtClean="0"/>
              <a:t>Uruguay: best among all six</a:t>
            </a:r>
          </a:p>
          <a:p>
            <a:pPr lvl="1"/>
            <a:r>
              <a:rPr lang="en-US" sz="2200" dirty="0" smtClean="0"/>
              <a:t>Reduces </a:t>
            </a:r>
            <a:r>
              <a:rPr lang="en-US" sz="2200" dirty="0"/>
              <a:t>inequality and poverty among the highest</a:t>
            </a:r>
          </a:p>
          <a:p>
            <a:pPr lvl="1"/>
            <a:r>
              <a:rPr lang="en-US" sz="2200" dirty="0"/>
              <a:t>Has among the highest effectiveness indicators</a:t>
            </a:r>
          </a:p>
          <a:p>
            <a:pPr lvl="1"/>
            <a:r>
              <a:rPr lang="en-US" sz="2200" dirty="0" smtClean="0"/>
              <a:t>All </a:t>
            </a:r>
            <a:r>
              <a:rPr lang="en-US" sz="2200" dirty="0"/>
              <a:t>social spending categories are progressive in absolute terms</a:t>
            </a:r>
          </a:p>
          <a:p>
            <a:pPr lvl="1"/>
            <a:r>
              <a:rPr lang="en-US" sz="2200" dirty="0"/>
              <a:t>Coverage of the poor is close to 100 percent</a:t>
            </a:r>
          </a:p>
          <a:p>
            <a:pPr lvl="1"/>
            <a:r>
              <a:rPr lang="en-US" sz="2200" dirty="0"/>
              <a:t>Only evident problem: access to tertiary education is concentrated in the </a:t>
            </a:r>
            <a:r>
              <a:rPr lang="en-US" sz="2200" dirty="0" err="1"/>
              <a:t>nonpoor</a:t>
            </a:r>
            <a:endParaRPr lang="en-US" sz="2200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D499-FC2D-EC42-9311-10E1B0656D4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6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583141"/>
          </a:xfrm>
          <a:noFill/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4. Concluding Remarks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948268"/>
            <a:ext cx="9207608" cy="5805113"/>
          </a:xfrm>
        </p:spPr>
        <p:txBody>
          <a:bodyPr>
            <a:noAutofit/>
          </a:bodyPr>
          <a:lstStyle/>
          <a:p>
            <a:endParaRPr lang="en-US" i="1" dirty="0"/>
          </a:p>
          <a:p>
            <a:r>
              <a:rPr lang="en-US" sz="3200" dirty="0" smtClean="0"/>
              <a:t>Fiscal policy has a large effect reducing poverty and inequality</a:t>
            </a:r>
          </a:p>
          <a:p>
            <a:r>
              <a:rPr lang="en-US" sz="3200" dirty="0" smtClean="0"/>
              <a:t>Design/redesign of fiscal systems are hard to implement</a:t>
            </a:r>
          </a:p>
          <a:p>
            <a:r>
              <a:rPr lang="en-US" sz="3200" dirty="0" smtClean="0"/>
              <a:t>Fiscal sustainability (current crises)</a:t>
            </a:r>
          </a:p>
          <a:p>
            <a:r>
              <a:rPr lang="en-US" sz="3200" dirty="0" smtClean="0"/>
              <a:t>Short-term and long-term effects and trade-offs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0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583141"/>
          </a:xfrm>
          <a:noFill/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4. Concluding Remarks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948268"/>
            <a:ext cx="9176611" cy="5805113"/>
          </a:xfrm>
        </p:spPr>
        <p:txBody>
          <a:bodyPr>
            <a:noAutofit/>
          </a:bodyPr>
          <a:lstStyle/>
          <a:p>
            <a:endParaRPr lang="en-US" i="1" dirty="0"/>
          </a:p>
          <a:p>
            <a:r>
              <a:rPr lang="en-US" sz="2800" dirty="0" smtClean="0"/>
              <a:t>Other studies</a:t>
            </a:r>
            <a:endParaRPr lang="en-US" sz="2800" dirty="0"/>
          </a:p>
          <a:p>
            <a:pPr lvl="1"/>
            <a:r>
              <a:rPr lang="en-US" sz="2800" dirty="0" smtClean="0"/>
              <a:t>Urban x Rural</a:t>
            </a:r>
          </a:p>
          <a:p>
            <a:pPr lvl="1"/>
            <a:r>
              <a:rPr lang="en-US" sz="2800" dirty="0" smtClean="0"/>
              <a:t>Gender</a:t>
            </a:r>
          </a:p>
          <a:p>
            <a:pPr lvl="1"/>
            <a:r>
              <a:rPr lang="en-US" sz="2800" dirty="0" smtClean="0"/>
              <a:t>Ethnic Groups</a:t>
            </a:r>
          </a:p>
          <a:p>
            <a:pPr lvl="1"/>
            <a:r>
              <a:rPr lang="en-US" sz="2800" dirty="0" smtClean="0"/>
              <a:t>Regional Inequalities</a:t>
            </a:r>
            <a:endParaRPr lang="en-US" sz="2800" dirty="0" smtClean="0"/>
          </a:p>
          <a:p>
            <a:pPr lvl="0"/>
            <a:r>
              <a:rPr lang="en-US" sz="2800" dirty="0">
                <a:solidFill>
                  <a:srgbClr val="191B0E"/>
                </a:solidFill>
              </a:rPr>
              <a:t>Inclusive Economic Growth </a:t>
            </a:r>
            <a:r>
              <a:rPr lang="en-US" sz="2800" dirty="0" smtClean="0">
                <a:solidFill>
                  <a:srgbClr val="191B0E"/>
                </a:solidFill>
              </a:rPr>
              <a:t>policies: financial sector development (e.g. microcredit), educational coverage especially children, entrepreneurship, infrastructure, local governments.</a:t>
            </a:r>
            <a:endParaRPr lang="en-US" sz="2800" dirty="0">
              <a:solidFill>
                <a:srgbClr val="191B0E"/>
              </a:solidFill>
            </a:endParaRPr>
          </a:p>
          <a:p>
            <a:pPr marL="0" lvl="1" indent="0">
              <a:buNone/>
            </a:pPr>
            <a:endParaRPr lang="en-US" sz="2400" dirty="0"/>
          </a:p>
          <a:p>
            <a:pPr marL="0" lvl="1" indent="0">
              <a:buNone/>
            </a:pPr>
            <a:endParaRPr lang="en-US" sz="2400" dirty="0" smtClean="0"/>
          </a:p>
          <a:p>
            <a:pPr marL="457200" lvl="1" indent="0">
              <a:buNone/>
            </a:pPr>
            <a:endParaRPr lang="en-US" sz="4000" dirty="0"/>
          </a:p>
          <a:p>
            <a:pPr marL="457200" lvl="1" indent="0">
              <a:buNone/>
            </a:pP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6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130425"/>
            <a:ext cx="7751618" cy="2413866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4800" dirty="0" smtClean="0"/>
              <a:t>Thank you</a:t>
            </a:r>
            <a:br>
              <a:rPr lang="en-US" sz="4800" dirty="0" smtClean="0"/>
            </a:br>
            <a:r>
              <a:rPr lang="en-US" sz="4800" dirty="0" smtClean="0"/>
              <a:t>Gracias </a:t>
            </a:r>
            <a:br>
              <a:rPr lang="en-US" sz="4800" dirty="0" smtClean="0"/>
            </a:br>
            <a:r>
              <a:rPr lang="en-US" sz="4800" dirty="0" smtClean="0"/>
              <a:t>Obrigado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D499-FC2D-EC42-9311-10E1B0656D4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583141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References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948268"/>
            <a:ext cx="7886701" cy="5805113"/>
          </a:xfrm>
        </p:spPr>
        <p:txBody>
          <a:bodyPr>
            <a:noAutofit/>
          </a:bodyPr>
          <a:lstStyle/>
          <a:p>
            <a:r>
              <a:rPr lang="en-US" i="1" dirty="0"/>
              <a:t>Argentina:</a:t>
            </a:r>
            <a:r>
              <a:rPr lang="en-US" dirty="0"/>
              <a:t> Lustig, Nora and </a:t>
            </a:r>
            <a:r>
              <a:rPr lang="en-US" dirty="0" err="1"/>
              <a:t>Carola</a:t>
            </a:r>
            <a:r>
              <a:rPr lang="en-US" dirty="0"/>
              <a:t> </a:t>
            </a:r>
            <a:r>
              <a:rPr lang="en-US" dirty="0" err="1"/>
              <a:t>Pessino</a:t>
            </a:r>
            <a:r>
              <a:rPr lang="en-US" dirty="0"/>
              <a:t>. Social Spending and Income Redistribution in Argentina in the 2000s: The Increasing Role of Noncontributory Pensions. In </a:t>
            </a:r>
            <a:r>
              <a:rPr lang="en-US" dirty="0" err="1"/>
              <a:t>Lustig</a:t>
            </a:r>
            <a:r>
              <a:rPr lang="en-US" dirty="0"/>
              <a:t>, Nora, </a:t>
            </a:r>
            <a:r>
              <a:rPr lang="en-US" dirty="0" err="1"/>
              <a:t>Carola</a:t>
            </a:r>
            <a:r>
              <a:rPr lang="en-US" dirty="0"/>
              <a:t> </a:t>
            </a:r>
            <a:r>
              <a:rPr lang="en-US" dirty="0" err="1"/>
              <a:t>Pessino</a:t>
            </a:r>
            <a:r>
              <a:rPr lang="en-US" dirty="0"/>
              <a:t>, and John Scott, editors, Fiscal Policy, Poverty and Redistribution in Latin America, Special Issue, </a:t>
            </a:r>
            <a:r>
              <a:rPr lang="en-US" i="1" dirty="0"/>
              <a:t>Public Finance Review, </a:t>
            </a:r>
            <a:r>
              <a:rPr lang="en-US" dirty="0"/>
              <a:t>May 2014.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Bolivia:</a:t>
            </a:r>
            <a:r>
              <a:rPr lang="en-US" dirty="0"/>
              <a:t> Paz </a:t>
            </a:r>
            <a:r>
              <a:rPr lang="en-US" dirty="0" err="1"/>
              <a:t>Arauco</a:t>
            </a:r>
            <a:r>
              <a:rPr lang="en-US" dirty="0"/>
              <a:t>, Veronica, George Gray Molina, Wilson Jiménez </a:t>
            </a:r>
            <a:r>
              <a:rPr lang="en-US" dirty="0" err="1"/>
              <a:t>Pozo</a:t>
            </a:r>
            <a:r>
              <a:rPr lang="en-US" dirty="0"/>
              <a:t>, and Ernesto </a:t>
            </a:r>
            <a:r>
              <a:rPr lang="en-US" dirty="0" err="1"/>
              <a:t>Yáñez</a:t>
            </a:r>
            <a:r>
              <a:rPr lang="en-US" dirty="0"/>
              <a:t> Aguilar. Explaining Low Redistributive Impact in Bolivia. In </a:t>
            </a:r>
            <a:r>
              <a:rPr lang="en-US" dirty="0" err="1"/>
              <a:t>Lustig</a:t>
            </a:r>
            <a:r>
              <a:rPr lang="en-US" dirty="0"/>
              <a:t>, Nora, </a:t>
            </a:r>
            <a:r>
              <a:rPr lang="en-US" dirty="0" err="1"/>
              <a:t>Carola</a:t>
            </a:r>
            <a:r>
              <a:rPr lang="en-US" dirty="0"/>
              <a:t> </a:t>
            </a:r>
            <a:r>
              <a:rPr lang="en-US" dirty="0" err="1"/>
              <a:t>Pessino</a:t>
            </a:r>
            <a:r>
              <a:rPr lang="en-US" dirty="0"/>
              <a:t>, and John Scott, editors, Fiscal Policy, Poverty and Redistribution in Latin America, Special Issue, </a:t>
            </a:r>
            <a:r>
              <a:rPr lang="en-US" i="1" dirty="0"/>
              <a:t>Public Finance Review, </a:t>
            </a:r>
            <a:r>
              <a:rPr lang="en-US" dirty="0"/>
              <a:t>May 2014.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Brazil:</a:t>
            </a:r>
            <a:r>
              <a:rPr lang="en-US" dirty="0"/>
              <a:t> Higgins, Sean and </a:t>
            </a:r>
            <a:r>
              <a:rPr lang="en-US" dirty="0" err="1"/>
              <a:t>Claudiney</a:t>
            </a:r>
            <a:r>
              <a:rPr lang="en-US" dirty="0"/>
              <a:t> Pereira. The Effects of Brazil’s Taxation and Social Spending on the Distribution of Household Income. In </a:t>
            </a:r>
            <a:r>
              <a:rPr lang="en-US" dirty="0" err="1"/>
              <a:t>Lustig</a:t>
            </a:r>
            <a:r>
              <a:rPr lang="en-US" dirty="0"/>
              <a:t>, Nora, </a:t>
            </a:r>
            <a:r>
              <a:rPr lang="en-US" dirty="0" err="1"/>
              <a:t>Carola</a:t>
            </a:r>
            <a:r>
              <a:rPr lang="en-US" dirty="0"/>
              <a:t> </a:t>
            </a:r>
            <a:r>
              <a:rPr lang="en-US" dirty="0" err="1"/>
              <a:t>Pessino</a:t>
            </a:r>
            <a:r>
              <a:rPr lang="en-US" dirty="0"/>
              <a:t>, and John Scott, editors, Fiscal Policy, Poverty and Redistribution in Latin America, Special Issue, </a:t>
            </a:r>
            <a:r>
              <a:rPr lang="en-US" i="1" dirty="0"/>
              <a:t>Public Finance Review, </a:t>
            </a:r>
            <a:r>
              <a:rPr lang="en-US" dirty="0"/>
              <a:t>May 2014.</a:t>
            </a:r>
          </a:p>
          <a:p>
            <a:pPr marL="0" indent="0">
              <a:buNone/>
            </a:pPr>
            <a:endParaRPr lang="en-US" sz="1850" dirty="0"/>
          </a:p>
          <a:p>
            <a:pPr marL="0" indent="0">
              <a:buNone/>
            </a:pPr>
            <a:endParaRPr lang="en-US" sz="1850" dirty="0"/>
          </a:p>
          <a:p>
            <a:pPr marL="0" indent="0">
              <a:buNone/>
            </a:pPr>
            <a:endParaRPr lang="en-US" sz="18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7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583141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References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948268"/>
            <a:ext cx="7886701" cy="5805113"/>
          </a:xfrm>
        </p:spPr>
        <p:txBody>
          <a:bodyPr>
            <a:noAutofit/>
          </a:bodyPr>
          <a:lstStyle/>
          <a:p>
            <a:r>
              <a:rPr lang="es-AR" i="1" dirty="0" err="1"/>
              <a:t>Mexico</a:t>
            </a:r>
            <a:r>
              <a:rPr lang="es-AR" i="1" dirty="0"/>
              <a:t>:</a:t>
            </a:r>
            <a:r>
              <a:rPr lang="es-AR" dirty="0"/>
              <a:t> </a:t>
            </a:r>
            <a:r>
              <a:rPr lang="en-US" dirty="0"/>
              <a:t>Scott, John. Redistributive Impact and Efficiency of Mexico’s Fiscal System. In Lustig, Nora, </a:t>
            </a:r>
            <a:r>
              <a:rPr lang="en-US" dirty="0" err="1"/>
              <a:t>Carola</a:t>
            </a:r>
            <a:r>
              <a:rPr lang="en-US" dirty="0"/>
              <a:t> </a:t>
            </a:r>
            <a:r>
              <a:rPr lang="en-US" dirty="0" err="1"/>
              <a:t>Pessino</a:t>
            </a:r>
            <a:r>
              <a:rPr lang="en-US" dirty="0"/>
              <a:t>, and John Scott, editors, Fiscal Policy, Poverty and Redistribution in Latin America, Special Issue, </a:t>
            </a:r>
            <a:r>
              <a:rPr lang="en-US" i="1" dirty="0"/>
              <a:t>Public Finance Review, </a:t>
            </a:r>
            <a:r>
              <a:rPr lang="en-US" dirty="0"/>
              <a:t>May 2014.</a:t>
            </a:r>
          </a:p>
          <a:p>
            <a:r>
              <a:rPr lang="en-US" i="1" dirty="0"/>
              <a:t>Peru:</a:t>
            </a:r>
            <a:r>
              <a:rPr lang="en-US" dirty="0"/>
              <a:t> Jaramillo, Miguel. The Incidence of Social Spending and Taxes in Peru. In </a:t>
            </a:r>
            <a:r>
              <a:rPr lang="en-US" dirty="0" err="1"/>
              <a:t>Lustig</a:t>
            </a:r>
            <a:r>
              <a:rPr lang="en-US" dirty="0"/>
              <a:t>, Nora, </a:t>
            </a:r>
            <a:r>
              <a:rPr lang="en-US" dirty="0" err="1"/>
              <a:t>Carola</a:t>
            </a:r>
            <a:r>
              <a:rPr lang="en-US" dirty="0"/>
              <a:t> </a:t>
            </a:r>
            <a:r>
              <a:rPr lang="en-US" dirty="0" err="1"/>
              <a:t>Pessino</a:t>
            </a:r>
            <a:r>
              <a:rPr lang="en-US" dirty="0"/>
              <a:t>, and John Scott, editors, Fiscal Policy, Poverty and Redistribution in Latin America, Special Issue, </a:t>
            </a:r>
            <a:r>
              <a:rPr lang="en-US" i="1" dirty="0"/>
              <a:t>Public Finance Review, </a:t>
            </a:r>
            <a:r>
              <a:rPr lang="en-US" dirty="0"/>
              <a:t>May 2014.	</a:t>
            </a:r>
          </a:p>
          <a:p>
            <a:r>
              <a:rPr lang="es-AR" i="1" dirty="0"/>
              <a:t>Uruguay:</a:t>
            </a:r>
            <a:r>
              <a:rPr lang="es-AR" dirty="0"/>
              <a:t> </a:t>
            </a:r>
            <a:r>
              <a:rPr lang="es-AR" dirty="0" err="1"/>
              <a:t>Bucheli</a:t>
            </a:r>
            <a:r>
              <a:rPr lang="es-AR" dirty="0"/>
              <a:t>, Marisa, Nora </a:t>
            </a:r>
            <a:r>
              <a:rPr lang="es-AR" dirty="0" err="1"/>
              <a:t>Lustig</a:t>
            </a:r>
            <a:r>
              <a:rPr lang="es-AR" dirty="0"/>
              <a:t>, Máximo </a:t>
            </a:r>
            <a:r>
              <a:rPr lang="es-AR" dirty="0" err="1"/>
              <a:t>Rossi</a:t>
            </a:r>
            <a:r>
              <a:rPr lang="es-AR" dirty="0"/>
              <a:t>, and Florencia </a:t>
            </a:r>
            <a:r>
              <a:rPr lang="es-AR" dirty="0" err="1"/>
              <a:t>Amábile</a:t>
            </a:r>
            <a:r>
              <a:rPr lang="es-AR" dirty="0"/>
              <a:t>.</a:t>
            </a:r>
            <a:r>
              <a:rPr lang="en-US" dirty="0"/>
              <a:t> Social Spending, Taxes, and Income Redistribution in Uruguay. In </a:t>
            </a:r>
            <a:r>
              <a:rPr lang="en-US" dirty="0" err="1"/>
              <a:t>Lustig</a:t>
            </a:r>
            <a:r>
              <a:rPr lang="en-US" dirty="0"/>
              <a:t>, Nora, </a:t>
            </a:r>
            <a:r>
              <a:rPr lang="en-US" dirty="0" err="1"/>
              <a:t>Carola</a:t>
            </a:r>
            <a:r>
              <a:rPr lang="en-US" dirty="0"/>
              <a:t> </a:t>
            </a:r>
            <a:r>
              <a:rPr lang="en-US" dirty="0" err="1"/>
              <a:t>Pessino</a:t>
            </a:r>
            <a:r>
              <a:rPr lang="en-US" dirty="0"/>
              <a:t>, and John Scott, editors, Fiscal Policy, Poverty and Redistribution in Latin America, Special Issue, </a:t>
            </a:r>
            <a:r>
              <a:rPr lang="en-US" i="1" dirty="0"/>
              <a:t>Public Finance Review, </a:t>
            </a:r>
            <a:r>
              <a:rPr lang="en-US" dirty="0"/>
              <a:t>May 2014.</a:t>
            </a:r>
            <a:endParaRPr lang="en-US" sz="185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01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1. Introduction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4618" y="1925781"/>
            <a:ext cx="9601200" cy="4197927"/>
          </a:xfrm>
        </p:spPr>
        <p:txBody>
          <a:bodyPr>
            <a:noAutofit/>
          </a:bodyPr>
          <a:lstStyle/>
          <a:p>
            <a:pPr marL="857250" indent="-857250">
              <a:buFont typeface="+mj-lt"/>
              <a:buAutoNum type="romanUcPeriod"/>
            </a:pPr>
            <a:r>
              <a:rPr lang="en-US" sz="3600" dirty="0" smtClean="0"/>
              <a:t>Economic growth is not an end in itself</a:t>
            </a:r>
          </a:p>
          <a:p>
            <a:pPr marL="857250" indent="-857250">
              <a:buFont typeface="+mj-lt"/>
              <a:buAutoNum type="romanUcPeriod"/>
            </a:pPr>
            <a:r>
              <a:rPr lang="en-US" sz="3600" dirty="0" smtClean="0"/>
              <a:t>Conventional growth policies focus mostly on improving population’s income and consumption possibilities</a:t>
            </a:r>
          </a:p>
          <a:p>
            <a:pPr marL="857250" indent="-857250">
              <a:buFont typeface="+mj-lt"/>
              <a:buAutoNum type="romanUcPeriod"/>
            </a:pPr>
            <a:r>
              <a:rPr lang="en-US" sz="3600" dirty="0" smtClean="0"/>
              <a:t>Multidimensional nature of inequalities are often ignored</a:t>
            </a:r>
          </a:p>
          <a:p>
            <a:pPr marL="857250" indent="-857250">
              <a:buFont typeface="+mj-lt"/>
              <a:buAutoNum type="romanUcPeriod"/>
            </a:pPr>
            <a:r>
              <a:rPr lang="en-US" sz="3600" dirty="0" smtClean="0"/>
              <a:t>Limits to conventional policies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3068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2. Inclusive Economic Growth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620982"/>
            <a:ext cx="10293927" cy="4246418"/>
          </a:xfrm>
        </p:spPr>
        <p:txBody>
          <a:bodyPr>
            <a:normAutofit fontScale="32500" lnSpcReduction="20000"/>
          </a:bodyPr>
          <a:lstStyle/>
          <a:p>
            <a:pPr marL="514350" indent="-514350">
              <a:buFont typeface="+mj-lt"/>
              <a:buAutoNum type="romanUcPeriod"/>
            </a:pPr>
            <a:r>
              <a:rPr lang="en-US" sz="11100" dirty="0" smtClean="0"/>
              <a:t>Addresses the multidimensional nature of inequalities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11100" dirty="0" smtClean="0"/>
              <a:t>Standard monetary outcomes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11100" dirty="0" smtClean="0"/>
              <a:t>Non-monetary outcomes: employment opportunities, job and life satisfaction, health, educational opportunities, environmental degradation (NOTE: it must include measurement)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11100" dirty="0" smtClean="0"/>
              <a:t>Regional differences</a:t>
            </a:r>
          </a:p>
          <a:p>
            <a:pPr marL="0" lvl="1" indent="0">
              <a:buNone/>
            </a:pPr>
            <a:endParaRPr lang="en-US" sz="11100" dirty="0"/>
          </a:p>
          <a:p>
            <a:pPr marL="0" lvl="1" indent="0">
              <a:buNone/>
            </a:pPr>
            <a:endParaRPr lang="en-US" sz="111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99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2. Inclusive Economic Growth: Challenges for Developing Economies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romanUcPeriod"/>
            </a:pPr>
            <a:r>
              <a:rPr lang="en-US" sz="3600" dirty="0" smtClean="0"/>
              <a:t>Income gaps between rich and poor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3600" dirty="0" smtClean="0"/>
              <a:t>Large young population entering the labor market Brazil’s “NEM-NEM” – 20% between 15-29 or 10 million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3600" dirty="0" smtClean="0"/>
              <a:t>Inequality of opportunities: education, public goods services, finance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3600" dirty="0" smtClean="0"/>
              <a:t>Regional differences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3600" dirty="0" smtClean="0"/>
              <a:t>Ethnic groups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3600" dirty="0" smtClean="0"/>
              <a:t>Economic and social policy choices must promote equity and growth objectives</a:t>
            </a:r>
          </a:p>
          <a:p>
            <a:pPr marL="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84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3. Fiscal Policy and Inequality and Poverty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Commitment to Equity Institute (CEQ)</a:t>
            </a:r>
          </a:p>
          <a:p>
            <a:r>
              <a:rPr lang="en-US" sz="3200" dirty="0" smtClean="0"/>
              <a:t>Led </a:t>
            </a:r>
            <a:r>
              <a:rPr lang="en-US" sz="3200" dirty="0"/>
              <a:t>by Nora </a:t>
            </a:r>
            <a:r>
              <a:rPr lang="en-US" sz="3200" dirty="0" err="1"/>
              <a:t>Lustig</a:t>
            </a:r>
            <a:r>
              <a:rPr lang="en-US" sz="3200" dirty="0"/>
              <a:t> (Tulane University)</a:t>
            </a:r>
          </a:p>
          <a:p>
            <a:r>
              <a:rPr lang="en-US" sz="3200" dirty="0"/>
              <a:t>Launched in 2008</a:t>
            </a:r>
          </a:p>
          <a:p>
            <a:r>
              <a:rPr lang="en-US" sz="3200" dirty="0"/>
              <a:t>Goals:</a:t>
            </a:r>
          </a:p>
          <a:p>
            <a:pPr lvl="1"/>
            <a:r>
              <a:rPr lang="en-US" sz="3200" dirty="0"/>
              <a:t>Generate input about effects of fiscal redistribution</a:t>
            </a:r>
          </a:p>
          <a:p>
            <a:pPr lvl="1"/>
            <a:r>
              <a:rPr lang="en-US" sz="3200" dirty="0"/>
              <a:t>Provide a roadmap for governments, multilateral organizations, and nongovernmental organizations in their efforts to build more equitable societies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7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3. Fiscal Policy and Inequality and Poverty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171701"/>
            <a:ext cx="9601200" cy="4242954"/>
          </a:xfrm>
        </p:spPr>
        <p:txBody>
          <a:bodyPr>
            <a:noAutofit/>
          </a:bodyPr>
          <a:lstStyle/>
          <a:p>
            <a:r>
              <a:rPr lang="en-US" sz="2200" dirty="0"/>
              <a:t>Tulane University (2009-)</a:t>
            </a:r>
          </a:p>
          <a:p>
            <a:pPr lvl="1"/>
            <a:r>
              <a:rPr lang="en-US" sz="2200" dirty="0"/>
              <a:t>Center for Inter-American Policy and Research</a:t>
            </a:r>
          </a:p>
          <a:p>
            <a:pPr lvl="1"/>
            <a:r>
              <a:rPr lang="en-US" sz="2200" dirty="0"/>
              <a:t>School of Liberal Arts, Economics Department</a:t>
            </a:r>
          </a:p>
          <a:p>
            <a:pPr lvl="1"/>
            <a:r>
              <a:rPr lang="en-US" sz="2200" dirty="0"/>
              <a:t>Stone Center for Latin American Studies</a:t>
            </a:r>
          </a:p>
          <a:p>
            <a:r>
              <a:rPr lang="en-US" sz="2200" dirty="0"/>
              <a:t>Bill &amp; Melinda Gates Foundation</a:t>
            </a:r>
          </a:p>
          <a:p>
            <a:pPr lvl="1"/>
            <a:r>
              <a:rPr lang="en-US" sz="2200" dirty="0"/>
              <a:t>CEQ Handbook (manual y software -- Master Workbook y </a:t>
            </a:r>
            <a:r>
              <a:rPr lang="en-US" sz="2200" dirty="0" err="1"/>
              <a:t>paquete</a:t>
            </a:r>
            <a:r>
              <a:rPr lang="en-US" sz="2200" dirty="0"/>
              <a:t> en Stata)</a:t>
            </a:r>
          </a:p>
          <a:p>
            <a:pPr lvl="1"/>
            <a:r>
              <a:rPr lang="en-US" sz="2200" dirty="0"/>
              <a:t>CEQ Assessments en Ghana y Tanzania</a:t>
            </a:r>
          </a:p>
          <a:p>
            <a:r>
              <a:rPr lang="en-US" sz="2200" dirty="0"/>
              <a:t>Canadian International Development Agency (CIDA), Norwegian Ministry of Foreign Affairs, General Electric Foundation</a:t>
            </a:r>
          </a:p>
          <a:p>
            <a:r>
              <a:rPr lang="en-US" sz="2200" dirty="0" smtClean="0"/>
              <a:t>Partnerships: CEPAL, CAF, World Bank, IDB, IFAD, and others.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2016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www.commitmenttoequity.org</a:t>
            </a:r>
            <a:endParaRPr lang="en-US" b="1" dirty="0"/>
          </a:p>
        </p:txBody>
      </p:sp>
      <p:pic>
        <p:nvPicPr>
          <p:cNvPr id="5" name="Picture 4"/>
          <p:cNvPicPr/>
          <p:nvPr/>
        </p:nvPicPr>
        <p:blipFill rotWithShape="1">
          <a:blip r:embed="rId2"/>
          <a:srcRect l="29327" t="59578" r="60363" b="36431"/>
          <a:stretch/>
        </p:blipFill>
        <p:spPr bwMode="auto">
          <a:xfrm>
            <a:off x="2725919" y="5974456"/>
            <a:ext cx="1981200" cy="4311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 xmlns:lc="http://schemas.openxmlformats.org/drawingml/2006/lockedCanvas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2"/>
          <a:srcRect l="47468" t="59578" r="41059" b="36431"/>
          <a:stretch/>
        </p:blipFill>
        <p:spPr bwMode="auto">
          <a:xfrm>
            <a:off x="5357305" y="5966518"/>
            <a:ext cx="2286000" cy="4470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 xmlns:lc="http://schemas.openxmlformats.org/drawingml/2006/lockedCanvas"/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291772"/>
            <a:ext cx="9144000" cy="4507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02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3. Fiscal Policy and Inequality and Poverty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 dirty="0"/>
              <a:t>Assessment of current fiscal system:</a:t>
            </a:r>
          </a:p>
          <a:p>
            <a:r>
              <a:rPr lang="en-US" sz="3200" dirty="0"/>
              <a:t>What is the impact of taxes and government transfers on inequality and poverty? </a:t>
            </a:r>
          </a:p>
          <a:p>
            <a:r>
              <a:rPr lang="en-US" sz="3200" dirty="0"/>
              <a:t>Who are the net tax payers to the “</a:t>
            </a:r>
            <a:r>
              <a:rPr lang="en-US" sz="3200" dirty="0" err="1"/>
              <a:t>fisc</a:t>
            </a:r>
            <a:r>
              <a:rPr lang="en-US" sz="3200" dirty="0"/>
              <a:t>”?</a:t>
            </a:r>
          </a:p>
          <a:p>
            <a:r>
              <a:rPr lang="en-US" sz="3200" dirty="0"/>
              <a:t>How equitable is access to government education and/or health services? By income, gender, ethnic origin, for example.</a:t>
            </a:r>
          </a:p>
          <a:p>
            <a:r>
              <a:rPr lang="en-US" sz="3200" dirty="0"/>
              <a:t>How progressive are taxes and public spending?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32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1476</Words>
  <Application>Microsoft Office PowerPoint</Application>
  <PresentationFormat>Widescreen</PresentationFormat>
  <Paragraphs>208</Paragraphs>
  <Slides>28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Calibri</vt:lpstr>
      <vt:lpstr>Franklin Gothic Book</vt:lpstr>
      <vt:lpstr>Garamond</vt:lpstr>
      <vt:lpstr>Crop</vt:lpstr>
      <vt:lpstr> Fiscal Policy and Inclusive Growth   Claudiney Pereira, Arizona State University </vt:lpstr>
      <vt:lpstr>Presentation</vt:lpstr>
      <vt:lpstr>1. Introduction</vt:lpstr>
      <vt:lpstr>2. Inclusive Economic Growth</vt:lpstr>
      <vt:lpstr>2. Inclusive Economic Growth: Challenges for Developing Economies</vt:lpstr>
      <vt:lpstr>3. Fiscal Policy and Inequality and Poverty </vt:lpstr>
      <vt:lpstr>3. Fiscal Policy and Inequality and Poverty </vt:lpstr>
      <vt:lpstr>www.commitmenttoequity.org</vt:lpstr>
      <vt:lpstr>3. Fiscal Policy and Inequality and Poverty </vt:lpstr>
      <vt:lpstr>3. Fiscal Policy and Inequality and Poverty </vt:lpstr>
      <vt:lpstr>PowerPoint Presentation</vt:lpstr>
      <vt:lpstr>Conceptos de Ingreso</vt:lpstr>
      <vt:lpstr>3. Fiscal Policy and Inequality and Poverty </vt:lpstr>
      <vt:lpstr>3. Fiscal Policy and Inequality and Poverty </vt:lpstr>
      <vt:lpstr>3. Fiscal Policy and Inequality and Poverty </vt:lpstr>
      <vt:lpstr>3. Fiscal Policy and Inequality and Poverty </vt:lpstr>
      <vt:lpstr>3. Fiscal Policy and Inequality and Poverty </vt:lpstr>
      <vt:lpstr>3. Fiscal Policy and Inequality and Poverty </vt:lpstr>
      <vt:lpstr>3. Fiscal Policy and Inequality and Poverty </vt:lpstr>
      <vt:lpstr>3. Fiscal Policy and Inequality and Poverty </vt:lpstr>
      <vt:lpstr>3. Fiscal Policy and Inequality and Poverty </vt:lpstr>
      <vt:lpstr>3. Fiscal Policy and Inequality and Poverty </vt:lpstr>
      <vt:lpstr>3. Fiscal Policy and Inequality and Poverty </vt:lpstr>
      <vt:lpstr>4. Concluding Remarks</vt:lpstr>
      <vt:lpstr>4. Concluding Remarks</vt:lpstr>
      <vt:lpstr>Thank you Gracias  Obrigado</vt:lpstr>
      <vt:lpstr>References  </vt:lpstr>
      <vt:lpstr>References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Policy and Inclusive Growth   Claudiney Pereira, Arizona State University</dc:title>
  <dc:creator>Microsoft Office User</dc:creator>
  <cp:lastModifiedBy>Claudiney Pereira</cp:lastModifiedBy>
  <cp:revision>21</cp:revision>
  <dcterms:created xsi:type="dcterms:W3CDTF">2015-10-13T10:38:00Z</dcterms:created>
  <dcterms:modified xsi:type="dcterms:W3CDTF">2015-10-16T16:25:25Z</dcterms:modified>
</cp:coreProperties>
</file>