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1"/>
  </p:notesMasterIdLst>
  <p:handoutMasterIdLst>
    <p:handoutMasterId r:id="rId52"/>
  </p:handoutMasterIdLst>
  <p:sldIdLst>
    <p:sldId id="256" r:id="rId3"/>
    <p:sldId id="369" r:id="rId4"/>
    <p:sldId id="368" r:id="rId5"/>
    <p:sldId id="389" r:id="rId6"/>
    <p:sldId id="390" r:id="rId7"/>
    <p:sldId id="391" r:id="rId8"/>
    <p:sldId id="370" r:id="rId9"/>
    <p:sldId id="372" r:id="rId10"/>
    <p:sldId id="373" r:id="rId11"/>
    <p:sldId id="374" r:id="rId12"/>
    <p:sldId id="375" r:id="rId13"/>
    <p:sldId id="376" r:id="rId14"/>
    <p:sldId id="387" r:id="rId15"/>
    <p:sldId id="377" r:id="rId16"/>
    <p:sldId id="378" r:id="rId17"/>
    <p:sldId id="371" r:id="rId18"/>
    <p:sldId id="385" r:id="rId19"/>
    <p:sldId id="380" r:id="rId20"/>
    <p:sldId id="381" r:id="rId21"/>
    <p:sldId id="382" r:id="rId22"/>
    <p:sldId id="383" r:id="rId23"/>
    <p:sldId id="310" r:id="rId24"/>
    <p:sldId id="311" r:id="rId25"/>
    <p:sldId id="339" r:id="rId26"/>
    <p:sldId id="392" r:id="rId27"/>
    <p:sldId id="315" r:id="rId28"/>
    <p:sldId id="316" r:id="rId29"/>
    <p:sldId id="320" r:id="rId30"/>
    <p:sldId id="324" r:id="rId31"/>
    <p:sldId id="317" r:id="rId32"/>
    <p:sldId id="341" r:id="rId33"/>
    <p:sldId id="364" r:id="rId34"/>
    <p:sldId id="318" r:id="rId35"/>
    <p:sldId id="331" r:id="rId36"/>
    <p:sldId id="332" r:id="rId37"/>
    <p:sldId id="334" r:id="rId38"/>
    <p:sldId id="362" r:id="rId39"/>
    <p:sldId id="386" r:id="rId40"/>
    <p:sldId id="350" r:id="rId41"/>
    <p:sldId id="346" r:id="rId42"/>
    <p:sldId id="347" r:id="rId43"/>
    <p:sldId id="326" r:id="rId44"/>
    <p:sldId id="357" r:id="rId45"/>
    <p:sldId id="361" r:id="rId46"/>
    <p:sldId id="388" r:id="rId47"/>
    <p:sldId id="285" r:id="rId48"/>
    <p:sldId id="306" r:id="rId49"/>
    <p:sldId id="363" r:id="rId5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0"/>
  </p:normalViewPr>
  <p:slideViewPr>
    <p:cSldViewPr snapToGrid="0" snapToObjects="1">
      <p:cViewPr varScale="1">
        <p:scale>
          <a:sx n="127" d="100"/>
          <a:sy n="127" d="100"/>
        </p:scale>
        <p:origin x="11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oralustig:Dropbox:CONFERENCES:WB%20CEQ%20LAC%20wkshp%20may%207%202013:For%20PPT%20May%207%20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oralustig:Dropbox:CEQ%20Summary%20Tables:CEQ%20GRAPHS&amp;TABLES%20FOR%20PRESENTATIONS:CEQ%20standard%20indicators%20for%20presentation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noralustig:Dropbox:CEQ%20Summary%20Tables:CEQ%20GRAPHS&amp;TABLES%20FOR%20PRESENTATIONS:CEQ%20standard%20indicators%20for%20present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oralustig:Dropbox:CONFERENCES:CGD%20INEQ%20sep%2016%202013:CGD%20Standard%20Indicators%20Web%20Sept14%202013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074475065617"/>
          <c:y val="2.2121792022684401E-2"/>
          <c:w val="0.76171515653570399"/>
          <c:h val="0.81873440641744999"/>
        </c:manualLayout>
      </c:layout>
      <c:lineChart>
        <c:grouping val="standard"/>
        <c:varyColors val="0"/>
        <c:ser>
          <c:idx val="0"/>
          <c:order val="0"/>
          <c:tx>
            <c:strRef>
              <c:f>'GINI In-kindTransfers'!$M$6</c:f>
              <c:strCache>
                <c:ptCount val="1"/>
                <c:pt idx="0">
                  <c:v>Argentina</c:v>
                </c:pt>
              </c:strCache>
            </c:strRef>
          </c:tx>
          <c:dLbls>
            <c:dLbl>
              <c:idx val="0"/>
              <c:layout>
                <c:manualLayout>
                  <c:x val="-6.0394265594554901E-2"/>
                  <c:y val="2.934292108875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1708513982540495E-2"/>
                  <c:y val="-2.8717627401837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045504707410399E-3"/>
                  <c:y val="-7.87565856375193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829736011892503E-2"/>
                  <c:y val="2.4884901259331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UY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'GINI In-kindTransfers'!$N$5:$Q$5</c:f>
              <c:strCache>
                <c:ptCount val="4"/>
                <c:pt idx="0">
                  <c:v>Net Market Income</c:v>
                </c:pt>
                <c:pt idx="1">
                  <c:v>Disposable Income</c:v>
                </c:pt>
                <c:pt idx="2">
                  <c:v>Post-fiscal Income</c:v>
                </c:pt>
                <c:pt idx="3">
                  <c:v>Final Income*</c:v>
                </c:pt>
              </c:strCache>
            </c:strRef>
          </c:cat>
          <c:val>
            <c:numRef>
              <c:f>'GINI In-kindTransfers'!$N$6:$Q$6</c:f>
              <c:numCache>
                <c:formatCode>General</c:formatCode>
                <c:ptCount val="4"/>
                <c:pt idx="0">
                  <c:v>0.48899999999999999</c:v>
                </c:pt>
                <c:pt idx="1">
                  <c:v>0.44700000000000001</c:v>
                </c:pt>
                <c:pt idx="3">
                  <c:v>0.36899999999999999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'GINI In-kindTransfers'!$M$7</c:f>
              <c:strCache>
                <c:ptCount val="1"/>
                <c:pt idx="0">
                  <c:v>Bolivia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dLbls>
            <c:dLbl>
              <c:idx val="0"/>
              <c:layout>
                <c:manualLayout>
                  <c:x val="-6.0882210177642802E-2"/>
                  <c:y val="-2.77769821098590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5273950784472E-2"/>
                  <c:y val="-2.6106934001670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5567221507620496E-3"/>
                  <c:y val="-2.945691664660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127142111231598E-2"/>
                  <c:y val="-2.1205302709494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UY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'GINI In-kindTransfers'!$N$5:$Q$5</c:f>
              <c:strCache>
                <c:ptCount val="4"/>
                <c:pt idx="0">
                  <c:v>Net Market Income</c:v>
                </c:pt>
                <c:pt idx="1">
                  <c:v>Disposable Income</c:v>
                </c:pt>
                <c:pt idx="2">
                  <c:v>Post-fiscal Income</c:v>
                </c:pt>
                <c:pt idx="3">
                  <c:v>Final Income*</c:v>
                </c:pt>
              </c:strCache>
            </c:strRef>
          </c:cat>
          <c:val>
            <c:numRef>
              <c:f>'GINI In-kindTransfers'!$N$7:$Q$7</c:f>
              <c:numCache>
                <c:formatCode>0.000</c:formatCode>
                <c:ptCount val="4"/>
                <c:pt idx="0">
                  <c:v>0.503</c:v>
                </c:pt>
                <c:pt idx="1">
                  <c:v>0.49299999999999999</c:v>
                </c:pt>
                <c:pt idx="2">
                  <c:v>0.50070000000000003</c:v>
                </c:pt>
                <c:pt idx="3">
                  <c:v>0.441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'GINI In-kindTransfers'!$M$8</c:f>
              <c:strCache>
                <c:ptCount val="1"/>
                <c:pt idx="0">
                  <c:v>Brazil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layout>
                <c:manualLayout>
                  <c:x val="-6.8008824114613495E-2"/>
                  <c:y val="1.82748538011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008132756218201E-2"/>
                  <c:y val="-2.8698553172194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2835035759186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UY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'GINI In-kindTransfers'!$N$5:$Q$5</c:f>
              <c:strCache>
                <c:ptCount val="4"/>
                <c:pt idx="0">
                  <c:v>Net Market Income</c:v>
                </c:pt>
                <c:pt idx="1">
                  <c:v>Disposable Income</c:v>
                </c:pt>
                <c:pt idx="2">
                  <c:v>Post-fiscal Income</c:v>
                </c:pt>
                <c:pt idx="3">
                  <c:v>Final Income*</c:v>
                </c:pt>
              </c:strCache>
            </c:strRef>
          </c:cat>
          <c:val>
            <c:numRef>
              <c:f>'GINI In-kindTransfers'!$N$8:$Q$8</c:f>
              <c:numCache>
                <c:formatCode>0.000</c:formatCode>
                <c:ptCount val="4"/>
                <c:pt idx="0">
                  <c:v>0.56310000000000004</c:v>
                </c:pt>
                <c:pt idx="1">
                  <c:v>0.54249999999999998</c:v>
                </c:pt>
                <c:pt idx="2">
                  <c:v>0.54059999999999997</c:v>
                </c:pt>
                <c:pt idx="3">
                  <c:v>0.45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'GINI In-kindTransfers'!$M$9</c:f>
              <c:strCache>
                <c:ptCount val="1"/>
                <c:pt idx="0">
                  <c:v>Mexico</c:v>
                </c:pt>
              </c:strCache>
            </c:strRef>
          </c:tx>
          <c:dLbls>
            <c:dLbl>
              <c:idx val="0"/>
              <c:layout>
                <c:manualLayout>
                  <c:x val="-2.0752883094106001E-2"/>
                  <c:y val="-2.7979232293141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0108362987869E-2"/>
                  <c:y val="3.6411226298020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13860317827398E-17"/>
                  <c:y val="-1.30534670008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7430861863048003E-3"/>
                  <c:y val="4.9159374692752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UY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'GINI In-kindTransfers'!$N$5:$Q$5</c:f>
              <c:strCache>
                <c:ptCount val="4"/>
                <c:pt idx="0">
                  <c:v>Net Market Income</c:v>
                </c:pt>
                <c:pt idx="1">
                  <c:v>Disposable Income</c:v>
                </c:pt>
                <c:pt idx="2">
                  <c:v>Post-fiscal Income</c:v>
                </c:pt>
                <c:pt idx="3">
                  <c:v>Final Income*</c:v>
                </c:pt>
              </c:strCache>
            </c:strRef>
          </c:cat>
          <c:val>
            <c:numRef>
              <c:f>'GINI In-kindTransfers'!$N$9:$Q$9</c:f>
              <c:numCache>
                <c:formatCode>0.000</c:formatCode>
                <c:ptCount val="4"/>
                <c:pt idx="0">
                  <c:v>0.49749896999999998</c:v>
                </c:pt>
                <c:pt idx="1">
                  <c:v>0.48764236999999999</c:v>
                </c:pt>
                <c:pt idx="2">
                  <c:v>0.48088023000000002</c:v>
                </c:pt>
                <c:pt idx="3" formatCode="General">
                  <c:v>0.43740000000000001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'GINI In-kindTransfers'!$M$10</c:f>
              <c:strCache>
                <c:ptCount val="1"/>
                <c:pt idx="0">
                  <c:v>Peru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4408366396578598E-2"/>
                  <c:y val="-2.7801561797204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7827857611080599E-2"/>
                  <c:y val="1.39841002324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458517117828802E-2"/>
                  <c:y val="-3.0106439723252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243061815623297E-2"/>
                  <c:y val="-2.5496296789467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4543899938541E-3"/>
                  <c:y val="1.82748538011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UY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'GINI In-kindTransfers'!$N$5:$Q$5</c:f>
              <c:strCache>
                <c:ptCount val="4"/>
                <c:pt idx="0">
                  <c:v>Net Market Income</c:v>
                </c:pt>
                <c:pt idx="1">
                  <c:v>Disposable Income</c:v>
                </c:pt>
                <c:pt idx="2">
                  <c:v>Post-fiscal Income</c:v>
                </c:pt>
                <c:pt idx="3">
                  <c:v>Final Income*</c:v>
                </c:pt>
              </c:strCache>
            </c:strRef>
          </c:cat>
          <c:val>
            <c:numRef>
              <c:f>'GINI In-kindTransfers'!$N$10:$Q$10</c:f>
              <c:numCache>
                <c:formatCode>0.000</c:formatCode>
                <c:ptCount val="4"/>
                <c:pt idx="0">
                  <c:v>0.49809999999999999</c:v>
                </c:pt>
                <c:pt idx="1">
                  <c:v>0.49370000000000003</c:v>
                </c:pt>
                <c:pt idx="2">
                  <c:v>0.489209</c:v>
                </c:pt>
                <c:pt idx="3">
                  <c:v>0.46899999999999997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'GINI In-kindTransfers'!$M$11</c:f>
              <c:strCache>
                <c:ptCount val="1"/>
                <c:pt idx="0">
                  <c:v>Uruguay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1"/>
              <c:layout>
                <c:manualLayout>
                  <c:x val="-3.3562154190590401E-2"/>
                  <c:y val="2.6107011373213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095357509429601E-2"/>
                  <c:y val="3.9160195436096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9639121581238E-2"/>
                  <c:y val="3.1328320802004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8897454927303896E-17"/>
                  <c:y val="-1.22898436731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'GINI In-kindTransfers'!$N$5:$Q$5</c:f>
              <c:strCache>
                <c:ptCount val="4"/>
                <c:pt idx="0">
                  <c:v>Net Market Income</c:v>
                </c:pt>
                <c:pt idx="1">
                  <c:v>Disposable Income</c:v>
                </c:pt>
                <c:pt idx="2">
                  <c:v>Post-fiscal Income</c:v>
                </c:pt>
                <c:pt idx="3">
                  <c:v>Final Income*</c:v>
                </c:pt>
              </c:strCache>
            </c:strRef>
          </c:cat>
          <c:val>
            <c:numRef>
              <c:f>'GINI In-kindTransfers'!$N$11:$Q$11</c:f>
              <c:numCache>
                <c:formatCode>0.000</c:formatCode>
                <c:ptCount val="4"/>
                <c:pt idx="0">
                  <c:v>0.47798602000000001</c:v>
                </c:pt>
                <c:pt idx="1">
                  <c:v>0.45699601000000001</c:v>
                </c:pt>
                <c:pt idx="2">
                  <c:v>0.45896705999999998</c:v>
                </c:pt>
                <c:pt idx="3">
                  <c:v>0.39600000000000002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916192"/>
        <c:axId val="303916584"/>
      </c:lineChart>
      <c:catAx>
        <c:axId val="30391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lang="es-UY" sz="1200"/>
            </a:pPr>
            <a:endParaRPr lang="en-US"/>
          </a:p>
        </c:txPr>
        <c:crossAx val="303916584"/>
        <c:crosses val="autoZero"/>
        <c:auto val="1"/>
        <c:lblAlgn val="ctr"/>
        <c:lblOffset val="100"/>
        <c:noMultiLvlLbl val="0"/>
      </c:catAx>
      <c:valAx>
        <c:axId val="303916584"/>
        <c:scaling>
          <c:orientation val="minMax"/>
          <c:max val="0.57999999999999996"/>
          <c:min val="0.3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s-UY" sz="1600"/>
                </a:pPr>
                <a:r>
                  <a:rPr lang="en-US" sz="1600"/>
                  <a:t>Gini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UY" sz="1200"/>
            </a:pPr>
            <a:endParaRPr lang="en-US"/>
          </a:p>
        </c:txPr>
        <c:crossAx val="3039161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s-UY" sz="1200"/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Poverty Rate at $4 PPP/day for Each Income Concept </a:t>
            </a:r>
          </a:p>
          <a:p>
            <a:pPr>
              <a:defRPr sz="1400"/>
            </a:pPr>
            <a:r>
              <a:rPr lang="en-US" sz="1400"/>
              <a:t>(Pensions included in Market Income)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Argentina (2009)</c:v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('Poverty$4PPP'!$H$11,'Poverty$4PPP'!$E$11:$F$11)</c:f>
              <c:numCache>
                <c:formatCode>0.0%</c:formatCode>
                <c:ptCount val="3"/>
                <c:pt idx="1">
                  <c:v>0.219</c:v>
                </c:pt>
                <c:pt idx="2">
                  <c:v>0.14399999999999999</c:v>
                </c:pt>
              </c:numCache>
            </c:numRef>
          </c:val>
          <c:smooth val="0"/>
        </c:ser>
        <c:ser>
          <c:idx val="1"/>
          <c:order val="1"/>
          <c:tx>
            <c:v>Bolivia (2009)</c:v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'Poverty$4PPP'!$D$12:$G$12</c:f>
              <c:numCache>
                <c:formatCode>0.0%</c:formatCode>
                <c:ptCount val="4"/>
                <c:pt idx="0">
                  <c:v>0.32488</c:v>
                </c:pt>
                <c:pt idx="1">
                  <c:v>0.32488</c:v>
                </c:pt>
                <c:pt idx="2">
                  <c:v>0.30656</c:v>
                </c:pt>
                <c:pt idx="3">
                  <c:v>0.33926000000000001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'Poverty$4PPP'!$C$13</c:f>
              <c:strCache>
                <c:ptCount val="1"/>
                <c:pt idx="0">
                  <c:v>Brazil (2009)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'Poverty$4PPP'!$D$13:$G$13</c:f>
              <c:numCache>
                <c:formatCode>0.0%</c:formatCode>
                <c:ptCount val="4"/>
                <c:pt idx="0">
                  <c:v>0.26200000000000001</c:v>
                </c:pt>
                <c:pt idx="1">
                  <c:v>0.27200000000000002</c:v>
                </c:pt>
                <c:pt idx="2">
                  <c:v>0.23219999999999999</c:v>
                </c:pt>
                <c:pt idx="3">
                  <c:v>0.30959999999999999</c:v>
                </c:pt>
              </c:numCache>
            </c:numRef>
          </c:val>
          <c:smooth val="0"/>
        </c:ser>
        <c:ser>
          <c:idx val="8"/>
          <c:order val="3"/>
          <c:tx>
            <c:strRef>
              <c:f>'Poverty$4PPP'!$C$14</c:f>
              <c:strCache>
                <c:ptCount val="1"/>
                <c:pt idx="0">
                  <c:v>Mexico (2010)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'Poverty$4PPP'!$D$14:$G$14</c:f>
              <c:numCache>
                <c:formatCode>0.0%</c:formatCode>
                <c:ptCount val="4"/>
                <c:pt idx="0">
                  <c:v>0.24683079999999999</c:v>
                </c:pt>
                <c:pt idx="1">
                  <c:v>0.24901599999999999</c:v>
                </c:pt>
                <c:pt idx="2">
                  <c:v>0.2314823</c:v>
                </c:pt>
                <c:pt idx="3">
                  <c:v>0.23820340000000001</c:v>
                </c:pt>
              </c:numCache>
            </c:numRef>
          </c:val>
          <c:smooth val="0"/>
        </c:ser>
        <c:ser>
          <c:idx val="10"/>
          <c:order val="4"/>
          <c:tx>
            <c:strRef>
              <c:f>'Poverty$4PPP'!$C$15</c:f>
              <c:strCache>
                <c:ptCount val="1"/>
                <c:pt idx="0">
                  <c:v>Peru (2009)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'Poverty$4PPP'!$D$15:$G$15</c:f>
              <c:numCache>
                <c:formatCode>0.0%</c:formatCode>
                <c:ptCount val="4"/>
                <c:pt idx="0">
                  <c:v>0.28570000000000001</c:v>
                </c:pt>
                <c:pt idx="1">
                  <c:v>0.28570000000000001</c:v>
                </c:pt>
                <c:pt idx="2">
                  <c:v>0.27800000000000002</c:v>
                </c:pt>
                <c:pt idx="3">
                  <c:v>0.28689999999999999</c:v>
                </c:pt>
              </c:numCache>
            </c:numRef>
          </c:val>
          <c:smooth val="0"/>
        </c:ser>
        <c:ser>
          <c:idx val="11"/>
          <c:order val="5"/>
          <c:tx>
            <c:strRef>
              <c:f>'Poverty$4PPP'!$C$16</c:f>
              <c:strCache>
                <c:ptCount val="1"/>
                <c:pt idx="0">
                  <c:v>Uruguay (2009)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'Poverty$4PPP'!$D$16:$G$16</c:f>
              <c:numCache>
                <c:formatCode>0.0%</c:formatCode>
                <c:ptCount val="4"/>
                <c:pt idx="0">
                  <c:v>0.1156513654</c:v>
                </c:pt>
                <c:pt idx="1">
                  <c:v>0.1171716783</c:v>
                </c:pt>
                <c:pt idx="2">
                  <c:v>6.7026644900000001E-2</c:v>
                </c:pt>
                <c:pt idx="3">
                  <c:v>8.8732248499999999E-2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3917760"/>
        <c:axId val="303918152"/>
      </c:lineChart>
      <c:catAx>
        <c:axId val="303917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303918152"/>
        <c:crosses val="autoZero"/>
        <c:auto val="0"/>
        <c:lblAlgn val="l"/>
        <c:lblOffset val="100"/>
        <c:noMultiLvlLbl val="0"/>
      </c:catAx>
      <c:valAx>
        <c:axId val="303918152"/>
        <c:scaling>
          <c:orientation val="minMax"/>
          <c:min val="0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303917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Garamond"/>
          <a:cs typeface="Garamond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Poverty Rate at $4 PPP/day for Each Income Concept </a:t>
            </a:r>
          </a:p>
          <a:p>
            <a:pPr>
              <a:defRPr sz="1400"/>
            </a:pPr>
            <a:r>
              <a:rPr lang="en-US" sz="1400"/>
              <a:t>(Pensions included in Market Income)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Argentina (2009)</c:v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('Poverty$4PPP'!$H$11,'Poverty$4PPP'!$E$11:$F$11)</c:f>
              <c:numCache>
                <c:formatCode>0.0%</c:formatCode>
                <c:ptCount val="3"/>
                <c:pt idx="1">
                  <c:v>0.219</c:v>
                </c:pt>
                <c:pt idx="2">
                  <c:v>0.14399999999999999</c:v>
                </c:pt>
              </c:numCache>
            </c:numRef>
          </c:val>
          <c:smooth val="0"/>
        </c:ser>
        <c:ser>
          <c:idx val="1"/>
          <c:order val="1"/>
          <c:tx>
            <c:v>Bolivia (2009)</c:v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'Poverty$4PPP'!$D$12:$G$12</c:f>
              <c:numCache>
                <c:formatCode>0.0%</c:formatCode>
                <c:ptCount val="4"/>
                <c:pt idx="0">
                  <c:v>0.32488</c:v>
                </c:pt>
                <c:pt idx="1">
                  <c:v>0.32488</c:v>
                </c:pt>
                <c:pt idx="2">
                  <c:v>0.30656</c:v>
                </c:pt>
                <c:pt idx="3">
                  <c:v>0.33926000000000001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'Poverty$4PPP'!$C$13</c:f>
              <c:strCache>
                <c:ptCount val="1"/>
                <c:pt idx="0">
                  <c:v>Brazil (2009)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'Poverty$4PPP'!$D$13:$G$13</c:f>
              <c:numCache>
                <c:formatCode>0.0%</c:formatCode>
                <c:ptCount val="4"/>
                <c:pt idx="0">
                  <c:v>0.26200000000000001</c:v>
                </c:pt>
                <c:pt idx="1">
                  <c:v>0.27200000000000002</c:v>
                </c:pt>
                <c:pt idx="2">
                  <c:v>0.23219999999999999</c:v>
                </c:pt>
                <c:pt idx="3">
                  <c:v>0.30959999999999999</c:v>
                </c:pt>
              </c:numCache>
            </c:numRef>
          </c:val>
          <c:smooth val="0"/>
        </c:ser>
        <c:ser>
          <c:idx val="8"/>
          <c:order val="3"/>
          <c:tx>
            <c:strRef>
              <c:f>'Poverty$4PPP'!$C$14</c:f>
              <c:strCache>
                <c:ptCount val="1"/>
                <c:pt idx="0">
                  <c:v>Mexico (2010)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'Poverty$4PPP'!$D$14:$G$14</c:f>
              <c:numCache>
                <c:formatCode>0.0%</c:formatCode>
                <c:ptCount val="4"/>
                <c:pt idx="0">
                  <c:v>0.24683079999999999</c:v>
                </c:pt>
                <c:pt idx="1">
                  <c:v>0.24901599999999999</c:v>
                </c:pt>
                <c:pt idx="2">
                  <c:v>0.2314823</c:v>
                </c:pt>
                <c:pt idx="3">
                  <c:v>0.23820340000000001</c:v>
                </c:pt>
              </c:numCache>
            </c:numRef>
          </c:val>
          <c:smooth val="0"/>
        </c:ser>
        <c:ser>
          <c:idx val="10"/>
          <c:order val="4"/>
          <c:tx>
            <c:strRef>
              <c:f>'Poverty$4PPP'!$C$15</c:f>
              <c:strCache>
                <c:ptCount val="1"/>
                <c:pt idx="0">
                  <c:v>Peru (2009)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'Poverty$4PPP'!$D$15:$G$15</c:f>
              <c:numCache>
                <c:formatCode>0.0%</c:formatCode>
                <c:ptCount val="4"/>
                <c:pt idx="0">
                  <c:v>0.28570000000000001</c:v>
                </c:pt>
                <c:pt idx="1">
                  <c:v>0.28570000000000001</c:v>
                </c:pt>
                <c:pt idx="2">
                  <c:v>0.27800000000000002</c:v>
                </c:pt>
                <c:pt idx="3">
                  <c:v>0.28689999999999999</c:v>
                </c:pt>
              </c:numCache>
            </c:numRef>
          </c:val>
          <c:smooth val="0"/>
        </c:ser>
        <c:ser>
          <c:idx val="11"/>
          <c:order val="5"/>
          <c:tx>
            <c:strRef>
              <c:f>'Poverty$4PPP'!$C$16</c:f>
              <c:strCache>
                <c:ptCount val="1"/>
                <c:pt idx="0">
                  <c:v>Uruguay (2009)</c:v>
                </c:pt>
              </c:strCache>
            </c:strRef>
          </c:tx>
          <c:marker>
            <c:symbol val="none"/>
          </c:marker>
          <c:cat>
            <c:strRef>
              <c:f>'Poverty$4PPP'!$D$10:$G$10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'Poverty$4PPP'!$D$16:$G$16</c:f>
              <c:numCache>
                <c:formatCode>0.0%</c:formatCode>
                <c:ptCount val="4"/>
                <c:pt idx="0">
                  <c:v>0.1156513654</c:v>
                </c:pt>
                <c:pt idx="1">
                  <c:v>0.1171716783</c:v>
                </c:pt>
                <c:pt idx="2">
                  <c:v>6.7026644900000001E-2</c:v>
                </c:pt>
                <c:pt idx="3">
                  <c:v>8.8732248499999999E-2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3918936"/>
        <c:axId val="303919328"/>
      </c:lineChart>
      <c:catAx>
        <c:axId val="303918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303919328"/>
        <c:crosses val="autoZero"/>
        <c:auto val="0"/>
        <c:lblAlgn val="l"/>
        <c:lblOffset val="100"/>
        <c:noMultiLvlLbl val="0"/>
      </c:catAx>
      <c:valAx>
        <c:axId val="303919328"/>
        <c:scaling>
          <c:orientation val="minMax"/>
          <c:min val="0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303918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Garamond"/>
          <a:cs typeface="Garamond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'Poverty$4PPP'!$C$9</c:f>
              <c:strCache>
                <c:ptCount val="1"/>
                <c:pt idx="0">
                  <c:v>Brazil (2009)</c:v>
                </c:pt>
              </c:strCache>
            </c:strRef>
          </c:tx>
          <c:spPr>
            <a:ln w="57150" cmpd="sng"/>
          </c:spPr>
          <c:marker>
            <c:spPr>
              <a:ln>
                <a:solidFill>
                  <a:srgbClr val="0000FF"/>
                </a:solidFill>
              </a:ln>
            </c:spPr>
          </c:marker>
          <c:cat>
            <c:strRef>
              <c:f>'Poverty$4PPP'!$D$8:$G$8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'Poverty$4PPP'!$D$9:$G$9</c:f>
              <c:numCache>
                <c:formatCode>0.0%</c:formatCode>
                <c:ptCount val="4"/>
                <c:pt idx="0">
                  <c:v>0.26200000000000001</c:v>
                </c:pt>
                <c:pt idx="1">
                  <c:v>0.27200000000000002</c:v>
                </c:pt>
                <c:pt idx="2">
                  <c:v>0.23219999999999999</c:v>
                </c:pt>
                <c:pt idx="3">
                  <c:v>0.30959999999999999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'Poverty$4PPP'!$C$10</c:f>
              <c:strCache>
                <c:ptCount val="1"/>
                <c:pt idx="0">
                  <c:v>Mexico (2010)</c:v>
                </c:pt>
              </c:strCache>
            </c:strRef>
          </c:tx>
          <c:spPr>
            <a:ln w="57150" cmpd="sng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 w="57150" cmpd="sng">
                <a:solidFill>
                  <a:srgbClr val="FF0000"/>
                </a:solidFill>
              </a:ln>
            </c:spPr>
          </c:marker>
          <c:cat>
            <c:strRef>
              <c:f>'Poverty$4PPP'!$D$8:$G$8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'Poverty$4PPP'!$D$10:$G$10</c:f>
              <c:numCache>
                <c:formatCode>0.0%</c:formatCode>
                <c:ptCount val="4"/>
                <c:pt idx="0">
                  <c:v>0.24683079999999999</c:v>
                </c:pt>
                <c:pt idx="1">
                  <c:v>0.24901599999999999</c:v>
                </c:pt>
                <c:pt idx="2">
                  <c:v>0.2314823</c:v>
                </c:pt>
                <c:pt idx="3">
                  <c:v>0.23820340000000001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'Poverty$4PPP'!$C$11</c:f>
              <c:strCache>
                <c:ptCount val="1"/>
                <c:pt idx="0">
                  <c:v>Peru (2009)</c:v>
                </c:pt>
              </c:strCache>
            </c:strRef>
          </c:tx>
          <c:spPr>
            <a:ln w="57150" cmpd="sng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Pt>
            <c:idx val="0"/>
            <c:marker>
              <c:spPr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c:spPr>
            </c:marker>
            <c:bubble3D val="0"/>
          </c:dPt>
          <c:cat>
            <c:strRef>
              <c:f>'Poverty$4PPP'!$D$8:$G$8</c:f>
              <c:strCache>
                <c:ptCount val="4"/>
                <c:pt idx="0">
                  <c:v>Market Income</c:v>
                </c:pt>
                <c:pt idx="1">
                  <c:v>Net Market Income</c:v>
                </c:pt>
                <c:pt idx="2">
                  <c:v>Disposable Income</c:v>
                </c:pt>
                <c:pt idx="3">
                  <c:v>Post-Fiscal Income</c:v>
                </c:pt>
              </c:strCache>
            </c:strRef>
          </c:cat>
          <c:val>
            <c:numRef>
              <c:f>'Poverty$4PPP'!$D$11:$G$11</c:f>
              <c:numCache>
                <c:formatCode>0.0%</c:formatCode>
                <c:ptCount val="4"/>
                <c:pt idx="0">
                  <c:v>0.28570000000000001</c:v>
                </c:pt>
                <c:pt idx="1">
                  <c:v>0.28570000000000001</c:v>
                </c:pt>
                <c:pt idx="2">
                  <c:v>0.27800000000000002</c:v>
                </c:pt>
                <c:pt idx="3">
                  <c:v>0.28689999999999999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919720"/>
        <c:axId val="303920112"/>
      </c:lineChart>
      <c:catAx>
        <c:axId val="303919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303920112"/>
        <c:crosses val="autoZero"/>
        <c:auto val="1"/>
        <c:lblAlgn val="ctr"/>
        <c:lblOffset val="100"/>
        <c:noMultiLvlLbl val="0"/>
      </c:catAx>
      <c:valAx>
        <c:axId val="303920112"/>
        <c:scaling>
          <c:orientation val="minMax"/>
          <c:min val="0.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303919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902693795998"/>
          <c:y val="0.49156912859854301"/>
          <c:w val="0.17010236568173601"/>
          <c:h val="0.4297204285265360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tif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627590" y="-1575858"/>
          <a:ext cx="7906809" cy="478049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7D3D88-6C41-1645-9EDB-43D2FD17593A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A5E749-54A4-F047-9DDE-65F017B7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20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63C5EB-2B29-6848-869E-E44A3FCDB9D0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A1171D-68B6-9044-849A-5EB57D048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added the third</a:t>
            </a:r>
            <a:r>
              <a:rPr lang="en-US" baseline="0" dirty="0" smtClean="0"/>
              <a:t> bullet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FF6CC-2222-D646-9C9E-8DFD4A988A5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171D-68B6-9044-849A-5EB57D048A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matters but is not destiny. Uruguay showed was</a:t>
            </a:r>
            <a:r>
              <a:rPr lang="en-US" baseline="0" dirty="0" smtClean="0"/>
              <a:t> number 2 in terms of redistribution and number 1 in terms of poverty reduction but its budget size is close to Mexico´s.</a:t>
            </a:r>
          </a:p>
          <a:p>
            <a:r>
              <a:rPr lang="en-US" baseline="0" dirty="0" smtClean="0"/>
              <a:t>In Peru, fiscal space, however, may be a restriction.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314CB-95BE-4D48-8445-6D90DA81F2B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8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Most important program in Argentina is the pension moratorium, a ‘one-time’ program only that will be phased-out as those born before the eligibility date die 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171D-68B6-9044-849A-5EB57D048A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5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6679-262D-C14C-8C4D-8B33D8324D7E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3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C14F-F774-FD4E-A1F6-7310A506ECDA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927-9A5F-494E-95E9-5F3F88142E11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7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E94D2-E9C8-B447-971B-988321961C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17"/>
            <a:ext cx="8229600" cy="4525963"/>
          </a:xfrm>
        </p:spPr>
        <p:txBody>
          <a:bodyPr/>
          <a:lstStyle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1507-70C6-6E45-8A6D-2E6A824578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853543" y="6356350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fld id="{2CC357B9-0CE0-469A-9986-2B106156DA53}" type="slidenum">
              <a:rPr lang="es-MX" smtClean="0">
                <a:solidFill>
                  <a:prstClr val="black"/>
                </a:solidFill>
              </a:rPr>
              <a:pPr algn="ctr" defTabSz="914400"/>
              <a:t>‹#›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8BEA4-6C9C-C948-ADEF-E184AE94CF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2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B913-066F-214D-940E-E0539FD931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CCB3-E742-CD44-B1D0-AE4B2B5CD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8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AFA2-18BB-7E4D-A352-7EE35611E0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1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4718-2818-6347-B737-D50EFCA976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177F-7336-444A-A4BD-E58B0C7B1D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2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FAD5-B526-2F4D-B500-85D4E6B3F1B0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1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AE13-44AE-F64F-B948-2B718EE32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8-2F1C-3A48-B816-FEBF0A1969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16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12E3-315C-7E4B-97B3-31DAC43F93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96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3840-62A7-624D-9520-AA4AF938F8D5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4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84EB-5837-6446-914D-8B83BF8B58BD}" type="datetime1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1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ABD4-57AA-EE4C-B31F-3ABF1D635B7B}" type="datetime1">
              <a:rPr lang="en-US" smtClean="0"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F2DE9-C4F5-4D4A-83BC-0842A09D2410}" type="datetime1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270-C4E2-CE4B-803D-F25F21701DB9}" type="datetime1">
              <a:rPr lang="en-US" smtClean="0"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5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8A4-A86D-2A43-BA48-52C5E8C5F1B2}" type="datetime1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91C5-7D77-D347-A1F2-BD3ECC895736}" type="datetime1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7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87B6-7595-C54A-8942-13937EE615ED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0D499-FC2D-EC42-9311-10E1B065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E44CF2E9-D85A-494E-9095-94826D5F75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2C0D499-FC2D-EC42-9311-10E1B0656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663" y="1236133"/>
            <a:ext cx="8274941" cy="232277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200" b="1" dirty="0" smtClean="0"/>
              <a:t>Extreme Poverty and Inequality: A Global Perspective</a:t>
            </a:r>
            <a:br>
              <a:rPr lang="en-US" sz="3200" b="1" dirty="0" smtClean="0"/>
            </a:br>
            <a:r>
              <a:rPr lang="en-US" sz="3200" b="1" dirty="0" smtClean="0"/>
              <a:t>     </a:t>
            </a:r>
            <a:r>
              <a:rPr lang="en-US" sz="3200" b="1" dirty="0" smtClean="0">
                <a:solidFill>
                  <a:srgbClr val="990000"/>
                </a:solidFill>
              </a:rPr>
              <a:t>Claudiney Pereira, Arizona State University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693" y="3605523"/>
            <a:ext cx="6948535" cy="1414465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Seminario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Igualdad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y </a:t>
            </a:r>
            <a:r>
              <a:rPr lang="en-US" sz="2400" b="1" dirty="0" err="1" smtClean="0">
                <a:solidFill>
                  <a:schemeClr val="tx1"/>
                </a:solidFill>
              </a:rPr>
              <a:t>Erradicaci</a:t>
            </a:r>
            <a:r>
              <a:rPr lang="pt-BR" sz="2400" b="1" dirty="0" smtClean="0">
                <a:solidFill>
                  <a:schemeClr val="tx1"/>
                </a:solidFill>
              </a:rPr>
              <a:t>ón de La Pobreza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pt-BR" sz="2400" b="1" dirty="0" smtClean="0">
                <a:solidFill>
                  <a:schemeClr val="tx1"/>
                </a:solidFill>
              </a:rPr>
              <a:t>FES-ILDIS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FLACSO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October 12, 2015</a:t>
            </a:r>
            <a:endParaRPr lang="en-US" sz="24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9438" y="6356350"/>
            <a:ext cx="287166" cy="365125"/>
          </a:xfr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fld id="{12C0D499-FC2D-EC42-9311-10E1B0656D4F}" type="slidenum">
              <a:rPr lang="en-US" b="1" smtClean="0">
                <a:solidFill>
                  <a:schemeClr val="tx1"/>
                </a:solidFill>
              </a:rPr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3653"/>
          <a:stretch/>
        </p:blipFill>
        <p:spPr bwMode="auto">
          <a:xfrm>
            <a:off x="685800" y="482282"/>
            <a:ext cx="2209800" cy="7538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logo for fac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82282"/>
            <a:ext cx="1905000" cy="7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4874"/>
            <a:ext cx="1257300" cy="59118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31" y="5525664"/>
            <a:ext cx="857250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30" y="5554874"/>
            <a:ext cx="40767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45" y="5611389"/>
            <a:ext cx="584835" cy="57531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8" y="5525664"/>
            <a:ext cx="922760" cy="830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3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3217" y="6041202"/>
            <a:ext cx="312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Source: Ferreira et al (2015)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51" y="1396147"/>
            <a:ext cx="7473897" cy="43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3055" y="5805055"/>
            <a:ext cx="312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Source: Ferreira et al (2015)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5" y="1766887"/>
            <a:ext cx="8228537" cy="37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5084" y="5805055"/>
            <a:ext cx="312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Source: Ferreira et al (2015)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84" y="1417639"/>
            <a:ext cx="7853166" cy="403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1417638"/>
            <a:ext cx="8686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1657350" lvl="2" indent="-742950">
              <a:buFont typeface="+mj-lt"/>
              <a:buAutoNum type="arabicPeriod"/>
            </a:pPr>
            <a:r>
              <a:rPr lang="en-US" sz="4000" dirty="0" smtClean="0"/>
              <a:t>80% of the people living with less than US1.25/day reside in rural areas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4000" dirty="0" smtClean="0"/>
              <a:t>60% work in agriculture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4000" dirty="0" smtClean="0"/>
              <a:t>More women than men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4000" dirty="0" smtClean="0"/>
              <a:t>More than 1/3 of the people are under 13 years old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Current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7636" y="5939393"/>
            <a:ext cx="279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Ferreira et al (2015)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6" y="1370013"/>
            <a:ext cx="7675419" cy="45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0545" y="5955101"/>
            <a:ext cx="4243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Ferreira et al (2015), </a:t>
            </a:r>
            <a:endParaRPr lang="en-US" dirty="0" smtClean="0"/>
          </a:p>
          <a:p>
            <a:r>
              <a:rPr lang="en-US" dirty="0" smtClean="0"/>
              <a:t>Chart </a:t>
            </a:r>
            <a:r>
              <a:rPr lang="en-US" dirty="0" smtClean="0"/>
              <a:t>by Charles Kenny and Justin </a:t>
            </a:r>
            <a:r>
              <a:rPr lang="en-US" dirty="0" err="1" smtClean="0"/>
              <a:t>Sandefur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41" y="1417638"/>
            <a:ext cx="6158976" cy="43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Inequality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Gini Coefficient: between 0 and 1</a:t>
            </a:r>
          </a:p>
          <a:p>
            <a:pPr lvl="1"/>
            <a:r>
              <a:rPr lang="en-US" dirty="0" smtClean="0"/>
              <a:t>Perfect inequality:1</a:t>
            </a:r>
          </a:p>
          <a:p>
            <a:pPr lvl="1"/>
            <a:r>
              <a:rPr lang="en-US" dirty="0" smtClean="0"/>
              <a:t>Perfect equality:0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Multidimensional measures</a:t>
            </a: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Commitment to Equity (CEQ)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Led by Nora </a:t>
            </a:r>
            <a:r>
              <a:rPr lang="en-US" dirty="0" err="1" smtClean="0"/>
              <a:t>Lustig</a:t>
            </a:r>
            <a:r>
              <a:rPr lang="en-US" dirty="0" smtClean="0"/>
              <a:t> (Tulane University)</a:t>
            </a:r>
          </a:p>
          <a:p>
            <a:r>
              <a:rPr lang="en-US" dirty="0" smtClean="0"/>
              <a:t>Launched in 2008</a:t>
            </a:r>
          </a:p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Generate input about effects of fiscal redistribution</a:t>
            </a:r>
          </a:p>
          <a:p>
            <a:pPr lvl="1"/>
            <a:r>
              <a:rPr lang="en-US" dirty="0" smtClean="0"/>
              <a:t>Provide a roadmap for governments, multilateral organizations, and nongovernmental organizations in their efforts to build more equitable societies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Funding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474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Tulane University (2009-)</a:t>
            </a:r>
            <a:endParaRPr lang="en-US" sz="2800" dirty="0"/>
          </a:p>
          <a:p>
            <a:pPr lvl="1"/>
            <a:r>
              <a:rPr lang="en-US" sz="2400" dirty="0" smtClean="0"/>
              <a:t>Center for Inter-American Policy and Research</a:t>
            </a:r>
          </a:p>
          <a:p>
            <a:pPr lvl="1"/>
            <a:r>
              <a:rPr lang="en-US" sz="2400" dirty="0" smtClean="0"/>
              <a:t>School of Liberal Arts, Economics Department</a:t>
            </a:r>
          </a:p>
          <a:p>
            <a:pPr lvl="1"/>
            <a:r>
              <a:rPr lang="en-US" sz="2400" dirty="0" smtClean="0"/>
              <a:t>Stone Center for Latin American Studies</a:t>
            </a:r>
          </a:p>
          <a:p>
            <a:r>
              <a:rPr lang="en-US" sz="2800" dirty="0" smtClean="0"/>
              <a:t>Bill &amp; Melinda Gates Foundation</a:t>
            </a:r>
          </a:p>
          <a:p>
            <a:pPr lvl="1"/>
            <a:r>
              <a:rPr lang="en-US" sz="2400" dirty="0" smtClean="0"/>
              <a:t>CEQ Handbook (manual y </a:t>
            </a:r>
            <a:r>
              <a:rPr lang="en-US" sz="2400" i="1" dirty="0" smtClean="0"/>
              <a:t>software</a:t>
            </a:r>
            <a:r>
              <a:rPr lang="en-US" sz="2400" dirty="0"/>
              <a:t> </a:t>
            </a:r>
            <a:r>
              <a:rPr lang="en-US" sz="2400" dirty="0" smtClean="0"/>
              <a:t>-- Master Workbook y </a:t>
            </a:r>
            <a:r>
              <a:rPr lang="en-US" sz="2400" dirty="0" err="1" smtClean="0"/>
              <a:t>paquete</a:t>
            </a:r>
            <a:r>
              <a:rPr lang="en-US" sz="2400" dirty="0" smtClean="0"/>
              <a:t> en Stata)</a:t>
            </a:r>
          </a:p>
          <a:p>
            <a:pPr lvl="1"/>
            <a:r>
              <a:rPr lang="en-US" sz="2400" dirty="0" smtClean="0"/>
              <a:t>CEQ Assessments en Ghana y Tanzania</a:t>
            </a:r>
          </a:p>
          <a:p>
            <a:r>
              <a:rPr lang="en-US" sz="2800" dirty="0" smtClean="0"/>
              <a:t>Canadian International Development Agency (CIDA), Norwegian Ministry of Foreign Affairs, General Electric Foundation</a:t>
            </a:r>
          </a:p>
        </p:txBody>
      </p:sp>
    </p:spTree>
    <p:extLst>
      <p:ext uri="{BB962C8B-B14F-4D97-AF65-F5344CB8AC3E}">
        <p14:creationId xmlns:p14="http://schemas.microsoft.com/office/powerpoint/2010/main" val="10166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6" y="0"/>
            <a:ext cx="8229600" cy="907919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Partnerships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CE6A-446A-324D-95EF-C73BDB40937D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0932" y="900154"/>
            <a:ext cx="285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Banco Mundial</a:t>
            </a:r>
          </a:p>
          <a:p>
            <a:r>
              <a:rPr lang="en-US" smtClean="0">
                <a:latin typeface="Calibri" panose="020F0502020204030204" pitchFamily="34" charset="0"/>
              </a:rPr>
              <a:t>11 países, documentos, policy briefs, LAC Equity Lab 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0208" y="900154"/>
            <a:ext cx="3472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BID</a:t>
            </a:r>
          </a:p>
          <a:p>
            <a:r>
              <a:rPr lang="en-US" smtClean="0">
                <a:latin typeface="Calibri" panose="020F0502020204030204" pitchFamily="34" charset="0"/>
              </a:rPr>
              <a:t>10 países, por etnia y raza, documentos para LAC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1255" y="900154"/>
            <a:ext cx="285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ICEFI</a:t>
            </a:r>
          </a:p>
          <a:p>
            <a:r>
              <a:rPr lang="en-US">
                <a:latin typeface="Calibri" panose="020F0502020204030204" pitchFamily="34" charset="0"/>
              </a:rPr>
              <a:t>4</a:t>
            </a:r>
            <a:r>
              <a:rPr lang="en-US" smtClean="0">
                <a:latin typeface="Calibri" panose="020F0502020204030204" pitchFamily="34" charset="0"/>
              </a:rPr>
              <a:t> países en Centroamérica, urbano/rural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882" y="1823484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IFAD</a:t>
            </a:r>
          </a:p>
          <a:p>
            <a:r>
              <a:rPr lang="en-US" smtClean="0">
                <a:latin typeface="Calibri" panose="020F0502020204030204" pitchFamily="34" charset="0"/>
              </a:rPr>
              <a:t>4 países, urbano/rural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1254" y="4704518"/>
            <a:ext cx="285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UNDP</a:t>
            </a:r>
          </a:p>
          <a:p>
            <a:r>
              <a:rPr lang="en-US" smtClean="0">
                <a:latin typeface="Calibri" panose="020F0502020204030204" pitchFamily="34" charset="0"/>
              </a:rPr>
              <a:t>Ecuador (ingresos </a:t>
            </a:r>
            <a:r>
              <a:rPr lang="en-US" i="1" smtClean="0">
                <a:latin typeface="Calibri" panose="020F0502020204030204" pitchFamily="34" charset="0"/>
              </a:rPr>
              <a:t>top</a:t>
            </a:r>
            <a:r>
              <a:rPr lang="en-US" smtClean="0">
                <a:latin typeface="Calibri" panose="020F0502020204030204" pitchFamily="34" charset="0"/>
              </a:rPr>
              <a:t>) y Venezuela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9996" y="1792542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Economic Research Forum</a:t>
            </a:r>
          </a:p>
          <a:p>
            <a:r>
              <a:rPr lang="en-US" smtClean="0">
                <a:latin typeface="Calibri" panose="020F0502020204030204" pitchFamily="34" charset="0"/>
              </a:rPr>
              <a:t>Egypt y Iran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932" y="2438873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AfDB</a:t>
            </a:r>
          </a:p>
          <a:p>
            <a:r>
              <a:rPr lang="en-US" smtClean="0">
                <a:latin typeface="Calibri" panose="020F0502020204030204" pitchFamily="34" charset="0"/>
              </a:rPr>
              <a:t>Tunisia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1834" y="2484008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CADEP</a:t>
            </a:r>
          </a:p>
          <a:p>
            <a:r>
              <a:rPr lang="en-US" smtClean="0">
                <a:latin typeface="Calibri" panose="020F0502020204030204" pitchFamily="34" charset="0"/>
              </a:rPr>
              <a:t>Paraguay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9996" y="2455100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CBGA</a:t>
            </a:r>
          </a:p>
          <a:p>
            <a:r>
              <a:rPr lang="en-US" smtClean="0">
                <a:latin typeface="Calibri" panose="020F0502020204030204" pitchFamily="34" charset="0"/>
              </a:rPr>
              <a:t>India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881" y="3136399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FUSADES</a:t>
            </a:r>
          </a:p>
          <a:p>
            <a:r>
              <a:rPr lang="en-US" smtClean="0">
                <a:latin typeface="Calibri" panose="020F0502020204030204" pitchFamily="34" charset="0"/>
              </a:rPr>
              <a:t>El Salvador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1834" y="3136767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REPOA</a:t>
            </a:r>
          </a:p>
          <a:p>
            <a:r>
              <a:rPr lang="en-US" smtClean="0">
                <a:latin typeface="Calibri" panose="020F0502020204030204" pitchFamily="34" charset="0"/>
              </a:rPr>
              <a:t>Tanzania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996" y="3107859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University of Ghana</a:t>
            </a:r>
          </a:p>
          <a:p>
            <a:r>
              <a:rPr lang="en-US" smtClean="0">
                <a:latin typeface="Calibri" panose="020F0502020204030204" pitchFamily="34" charset="0"/>
              </a:rPr>
              <a:t>Ghana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881" y="3803559"/>
            <a:ext cx="542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OCDE</a:t>
            </a:r>
          </a:p>
          <a:p>
            <a:r>
              <a:rPr lang="en-US" smtClean="0">
                <a:latin typeface="Calibri" panose="020F0502020204030204" pitchFamily="34" charset="0"/>
              </a:rPr>
              <a:t>Capítulo para publicación </a:t>
            </a:r>
            <a:r>
              <a:rPr lang="en-US" i="1" smtClean="0">
                <a:latin typeface="Calibri" panose="020F0502020204030204" pitchFamily="34" charset="0"/>
              </a:rPr>
              <a:t>flagship</a:t>
            </a:r>
            <a:r>
              <a:rPr lang="en-US" smtClean="0">
                <a:latin typeface="Calibri" panose="020F0502020204030204" pitchFamily="34" charset="0"/>
              </a:rPr>
              <a:t> y proyecto sobre redistribución y la clase media  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91255" y="3797212"/>
            <a:ext cx="276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FMI</a:t>
            </a:r>
          </a:p>
          <a:p>
            <a:r>
              <a:rPr lang="en-US" smtClean="0">
                <a:latin typeface="Calibri" panose="020F0502020204030204" pitchFamily="34" charset="0"/>
              </a:rPr>
              <a:t>Capítulo para volumen editado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3462" y="1831249"/>
            <a:ext cx="285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CAF</a:t>
            </a:r>
          </a:p>
          <a:p>
            <a:r>
              <a:rPr lang="en-US" smtClean="0">
                <a:latin typeface="Calibri" panose="020F0502020204030204" pitchFamily="34" charset="0"/>
              </a:rPr>
              <a:t>Documento de trabajo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881" y="4676231"/>
            <a:ext cx="5069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ADB</a:t>
            </a:r>
          </a:p>
          <a:p>
            <a:r>
              <a:rPr lang="en-US" smtClean="0">
                <a:latin typeface="Calibri" panose="020F0502020204030204" pitchFamily="34" charset="0"/>
              </a:rPr>
              <a:t>Cuadro para publicación </a:t>
            </a:r>
            <a:r>
              <a:rPr lang="en-US" i="1" smtClean="0">
                <a:latin typeface="Calibri" panose="020F0502020204030204" pitchFamily="34" charset="0"/>
              </a:rPr>
              <a:t>flagship</a:t>
            </a:r>
            <a:r>
              <a:rPr lang="en-US" smtClean="0">
                <a:latin typeface="Calibri" panose="020F0502020204030204" pitchFamily="34" charset="0"/>
              </a:rPr>
              <a:t>; capítulo para volumen editado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881" y="5521553"/>
            <a:ext cx="437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CEPAL</a:t>
            </a:r>
          </a:p>
          <a:p>
            <a:r>
              <a:rPr lang="en-US" smtClean="0">
                <a:latin typeface="Calibri" panose="020F0502020204030204" pitchFamily="34" charset="0"/>
              </a:rPr>
              <a:t>Cuadro para publicación </a:t>
            </a:r>
            <a:r>
              <a:rPr lang="en-US" i="1" smtClean="0">
                <a:latin typeface="Calibri" panose="020F0502020204030204" pitchFamily="34" charset="0"/>
              </a:rPr>
              <a:t>flagship</a:t>
            </a:r>
            <a:r>
              <a:rPr lang="en-US" smtClean="0">
                <a:latin typeface="Calibri" panose="020F0502020204030204" pitchFamily="34" charset="0"/>
              </a:rPr>
              <a:t> </a:t>
            </a:r>
            <a:endParaRPr lang="es-MX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253" y="5578101"/>
            <a:ext cx="305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International Growth Center</a:t>
            </a:r>
          </a:p>
          <a:p>
            <a:r>
              <a:rPr lang="en-US" smtClean="0">
                <a:latin typeface="Calibri" panose="020F0502020204030204" pitchFamily="34" charset="0"/>
              </a:rPr>
              <a:t>Uganda</a:t>
            </a:r>
            <a:endParaRPr 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Introduction</a:t>
            </a:r>
          </a:p>
          <a:p>
            <a:pPr marL="914400" lvl="1" indent="-514350">
              <a:buAutoNum type="alphaUcParenR"/>
            </a:pPr>
            <a:r>
              <a:rPr lang="en-US" dirty="0" smtClean="0"/>
              <a:t>Poverty Measures</a:t>
            </a:r>
          </a:p>
          <a:p>
            <a:pPr marL="914400" lvl="1" indent="-514350">
              <a:buAutoNum type="alphaUcParenR"/>
            </a:pPr>
            <a:r>
              <a:rPr lang="en-US" dirty="0" smtClean="0"/>
              <a:t>Inequality Measures</a:t>
            </a: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 smtClean="0"/>
              <a:t>Current Trends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 smtClean="0"/>
              <a:t>Role of Fiscal Policy</a:t>
            </a:r>
          </a:p>
          <a:p>
            <a:pPr marL="400050" lvl="1" indent="0">
              <a:buNone/>
            </a:pPr>
            <a:r>
              <a:rPr lang="en-US" dirty="0"/>
              <a:t> </a:t>
            </a:r>
            <a:r>
              <a:rPr lang="en-US" dirty="0" smtClean="0"/>
              <a:t>A) The Latin America Case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4) Concluding Remarks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Coverage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47488"/>
          </a:xfrm>
        </p:spPr>
        <p:txBody>
          <a:bodyPr>
            <a:normAutofit/>
          </a:bodyPr>
          <a:lstStyle/>
          <a:p>
            <a:r>
              <a:rPr lang="en-US" dirty="0" smtClean="0"/>
              <a:t>33 countries</a:t>
            </a:r>
            <a:endParaRPr lang="en-US" dirty="0"/>
          </a:p>
          <a:p>
            <a:pPr lvl="1"/>
            <a:r>
              <a:rPr lang="en-US" dirty="0" smtClean="0"/>
              <a:t>Asia.............................................................   4 </a:t>
            </a:r>
          </a:p>
          <a:p>
            <a:pPr lvl="1"/>
            <a:r>
              <a:rPr lang="en-US" dirty="0" smtClean="0"/>
              <a:t>Europe and Central Asia …..........................   3</a:t>
            </a:r>
          </a:p>
          <a:p>
            <a:pPr lvl="1"/>
            <a:r>
              <a:rPr lang="en-US" dirty="0" smtClean="0"/>
              <a:t>Latin America and Caribbean (LAC)...............17 </a:t>
            </a:r>
          </a:p>
          <a:p>
            <a:pPr lvl="1"/>
            <a:r>
              <a:rPr lang="en-US" dirty="0" smtClean="0"/>
              <a:t>Middle East and North Africa   …………………    4 </a:t>
            </a:r>
          </a:p>
          <a:p>
            <a:pPr lvl="1"/>
            <a:r>
              <a:rPr lang="en-US" dirty="0" smtClean="0"/>
              <a:t>Sub-Saharan Africa……………………………………   4 </a:t>
            </a:r>
          </a:p>
          <a:p>
            <a:pPr lvl="1"/>
            <a:r>
              <a:rPr lang="en-US" dirty="0" smtClean="0"/>
              <a:t>United States</a:t>
            </a:r>
          </a:p>
          <a:p>
            <a:r>
              <a:rPr lang="en-US" dirty="0" smtClean="0"/>
              <a:t>17 completed reports</a:t>
            </a:r>
          </a:p>
        </p:txBody>
      </p:sp>
    </p:spTree>
    <p:extLst>
      <p:ext uri="{BB962C8B-B14F-4D97-AF65-F5344CB8AC3E}">
        <p14:creationId xmlns:p14="http://schemas.microsoft.com/office/powerpoint/2010/main" val="6258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mtClean="0"/>
              <a:t>www.commitmenttoequity.org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9327" t="59578" r="60363" b="36431"/>
          <a:stretch/>
        </p:blipFill>
        <p:spPr bwMode="auto">
          <a:xfrm>
            <a:off x="2005961" y="5799649"/>
            <a:ext cx="1981200" cy="431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47468" t="59578" r="41059" b="36431"/>
          <a:stretch/>
        </p:blipFill>
        <p:spPr bwMode="auto">
          <a:xfrm>
            <a:off x="5141843" y="5799649"/>
            <a:ext cx="2286000" cy="447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1233055"/>
            <a:ext cx="9144000" cy="45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Suppose you want to know…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8229600" cy="5303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Assessment of current fiscal </a:t>
            </a:r>
            <a:r>
              <a:rPr lang="en-US" b="1" dirty="0" smtClean="0"/>
              <a:t>system:</a:t>
            </a:r>
          </a:p>
          <a:p>
            <a:r>
              <a:rPr lang="en-US" dirty="0" smtClean="0"/>
              <a:t>What </a:t>
            </a:r>
            <a:r>
              <a:rPr lang="en-US" dirty="0"/>
              <a:t>is the impact of taxes and government transfers on inequality and poverty? </a:t>
            </a:r>
            <a:endParaRPr lang="en-US" dirty="0" smtClean="0"/>
          </a:p>
          <a:p>
            <a:r>
              <a:rPr lang="en-US" dirty="0" smtClean="0"/>
              <a:t>Who are the net tax payers to the “</a:t>
            </a:r>
            <a:r>
              <a:rPr lang="en-US" dirty="0" err="1" smtClean="0"/>
              <a:t>fisc</a:t>
            </a:r>
            <a:r>
              <a:rPr lang="en-US" dirty="0" smtClean="0"/>
              <a:t>”?</a:t>
            </a:r>
            <a:endParaRPr lang="en-US" dirty="0"/>
          </a:p>
          <a:p>
            <a:r>
              <a:rPr lang="en-US" dirty="0"/>
              <a:t>How equitable is access to government education </a:t>
            </a:r>
            <a:r>
              <a:rPr lang="en-US" dirty="0" smtClean="0"/>
              <a:t>and/or </a:t>
            </a:r>
            <a:r>
              <a:rPr lang="en-US" dirty="0"/>
              <a:t>health services? </a:t>
            </a:r>
            <a:r>
              <a:rPr lang="en-US" dirty="0" smtClean="0"/>
              <a:t>By income, gender, ethnic origin, for example.</a:t>
            </a:r>
          </a:p>
          <a:p>
            <a:r>
              <a:rPr lang="en-US" dirty="0" smtClean="0"/>
              <a:t>How progressive are taxes and public spending?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9032-6420-1A47-9CB8-EBE3ED9DBAE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/>
              <a:t>Suppose you want to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Impact of hypothetical or actual </a:t>
            </a:r>
            <a:r>
              <a:rPr lang="en-US" b="1" dirty="0" smtClean="0"/>
              <a:t>reforms:</a:t>
            </a:r>
          </a:p>
          <a:p>
            <a:r>
              <a:rPr lang="en-US" dirty="0" smtClean="0"/>
              <a:t>How do inequality and poverty change when you eliminate VAT exemptions?</a:t>
            </a:r>
          </a:p>
          <a:p>
            <a:r>
              <a:rPr lang="en-US" dirty="0" smtClean="0"/>
              <a:t>Who benefits from </a:t>
            </a:r>
            <a:r>
              <a:rPr lang="en-US" dirty="0"/>
              <a:t>the elimination of user fees in primary </a:t>
            </a:r>
            <a:r>
              <a:rPr lang="en-US" dirty="0" smtClean="0"/>
              <a:t>education or the expansion of noncontributory pensions? </a:t>
            </a:r>
          </a:p>
          <a:p>
            <a:r>
              <a:rPr lang="en-US" dirty="0" smtClean="0"/>
              <a:t>Who loses from the elimination of energy subsidies?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7789032-6420-1A47-9CB8-EBE3ED9DBAE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9032-6420-1A47-9CB8-EBE3ED9DBAE1}" type="slidenum">
              <a:rPr lang="en-US" smtClean="0"/>
              <a:t>24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33338"/>
            <a:ext cx="64865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2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Conceptos de Ingreso</a:t>
            </a:r>
            <a:endParaRPr lang="es-MX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965224" y="850612"/>
            <a:ext cx="1531551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de Mercado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969340" y="1892808"/>
            <a:ext cx="1527436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de Mercado más Pensiones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038173" y="3235748"/>
            <a:ext cx="1438275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          Bruto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3965224" y="4316331"/>
            <a:ext cx="1547812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Disponible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018145" y="3982647"/>
            <a:ext cx="1431151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Gravable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965224" y="6448535"/>
            <a:ext cx="1531551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Final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3965224" y="5388790"/>
            <a:ext cx="1546961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Consumible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97904" y="1423192"/>
            <a:ext cx="0" cy="477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93167" y="3550615"/>
            <a:ext cx="1022350" cy="401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900320" y="2727695"/>
            <a:ext cx="403225" cy="523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97904" y="4896778"/>
            <a:ext cx="0" cy="476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0"/>
          <p:cNvSpPr txBox="1">
            <a:spLocks noChangeArrowheads="1"/>
          </p:cNvSpPr>
          <p:nvPr/>
        </p:nvSpPr>
        <p:spPr bwMode="auto">
          <a:xfrm>
            <a:off x="2194972" y="2663824"/>
            <a:ext cx="1386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Transferencias Directas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60"/>
          <p:cNvSpPr txBox="1">
            <a:spLocks noChangeArrowheads="1"/>
          </p:cNvSpPr>
          <p:nvPr/>
        </p:nvSpPr>
        <p:spPr bwMode="auto">
          <a:xfrm>
            <a:off x="5592619" y="2676904"/>
            <a:ext cx="209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29" name="TextBox 78"/>
          <p:cNvSpPr txBox="1">
            <a:spLocks noChangeArrowheads="1"/>
          </p:cNvSpPr>
          <p:nvPr/>
        </p:nvSpPr>
        <p:spPr bwMode="auto">
          <a:xfrm>
            <a:off x="509036" y="3259094"/>
            <a:ext cx="1728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Ingreso no Sujeto a Impuestos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8173" y="1515138"/>
            <a:ext cx="176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Pensiones</a:t>
            </a:r>
            <a:endParaRPr lang="es-MX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064028" y="1692977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9"/>
          <p:cNvSpPr txBox="1">
            <a:spLocks noChangeArrowheads="1"/>
          </p:cNvSpPr>
          <p:nvPr/>
        </p:nvSpPr>
        <p:spPr bwMode="auto">
          <a:xfrm>
            <a:off x="4361208" y="1362075"/>
            <a:ext cx="45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B050"/>
                </a:solidFill>
                <a:latin typeface="Calibri" panose="020F0502020204030204" pitchFamily="34" charset="0"/>
              </a:rPr>
              <a:t>+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105867" y="2728281"/>
            <a:ext cx="433547" cy="514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5042654" y="3241289"/>
            <a:ext cx="1612017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mtClean="0">
                <a:solidFill>
                  <a:prstClr val="white"/>
                </a:solidFill>
                <a:latin typeface="Calibri" panose="020F0502020204030204" pitchFamily="34" charset="0"/>
              </a:rPr>
              <a:t>Ingreso de Mercado Neto</a:t>
            </a:r>
            <a:endParaRPr lang="en-US" sz="1600" b="1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432915" y="3022253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49"/>
          <p:cNvSpPr txBox="1">
            <a:spLocks noChangeArrowheads="1"/>
          </p:cNvSpPr>
          <p:nvPr/>
        </p:nvSpPr>
        <p:spPr bwMode="auto">
          <a:xfrm>
            <a:off x="3730095" y="2691351"/>
            <a:ext cx="45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B050"/>
                </a:solidFill>
                <a:latin typeface="Calibri" panose="020F0502020204030204" pitchFamily="34" charset="0"/>
              </a:rPr>
              <a:t>+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10800000">
            <a:off x="5368622" y="3031204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50"/>
          <p:cNvSpPr txBox="1">
            <a:spLocks noChangeArrowheads="1"/>
          </p:cNvSpPr>
          <p:nvPr/>
        </p:nvSpPr>
        <p:spPr bwMode="auto">
          <a:xfrm>
            <a:off x="5807056" y="2696524"/>
            <a:ext cx="1386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Impuestos Directos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5138436" y="3810403"/>
            <a:ext cx="403225" cy="523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863550" y="3787289"/>
            <a:ext cx="433547" cy="514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50"/>
          <p:cNvSpPr txBox="1">
            <a:spLocks noChangeArrowheads="1"/>
          </p:cNvSpPr>
          <p:nvPr/>
        </p:nvSpPr>
        <p:spPr bwMode="auto">
          <a:xfrm>
            <a:off x="5860784" y="3810403"/>
            <a:ext cx="1386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Transferencias Directas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10800000">
            <a:off x="5300360" y="4097502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49"/>
          <p:cNvSpPr txBox="1">
            <a:spLocks noChangeArrowheads="1"/>
          </p:cNvSpPr>
          <p:nvPr/>
        </p:nvSpPr>
        <p:spPr bwMode="auto">
          <a:xfrm>
            <a:off x="5670943" y="3734434"/>
            <a:ext cx="45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B050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72" name="TextBox 50"/>
          <p:cNvSpPr txBox="1">
            <a:spLocks noChangeArrowheads="1"/>
          </p:cNvSpPr>
          <p:nvPr/>
        </p:nvSpPr>
        <p:spPr bwMode="auto">
          <a:xfrm>
            <a:off x="2385024" y="3801302"/>
            <a:ext cx="1386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Impuestos Directos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474735" y="4085315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60"/>
          <p:cNvSpPr txBox="1">
            <a:spLocks noChangeArrowheads="1"/>
          </p:cNvSpPr>
          <p:nvPr/>
        </p:nvSpPr>
        <p:spPr bwMode="auto">
          <a:xfrm>
            <a:off x="3624924" y="3742676"/>
            <a:ext cx="209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970511" y="3680404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60"/>
          <p:cNvSpPr txBox="1">
            <a:spLocks noChangeArrowheads="1"/>
          </p:cNvSpPr>
          <p:nvPr/>
        </p:nvSpPr>
        <p:spPr bwMode="auto">
          <a:xfrm>
            <a:off x="2120700" y="3337765"/>
            <a:ext cx="209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4046566" y="5101445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49"/>
          <p:cNvSpPr txBox="1">
            <a:spLocks noChangeArrowheads="1"/>
          </p:cNvSpPr>
          <p:nvPr/>
        </p:nvSpPr>
        <p:spPr bwMode="auto">
          <a:xfrm>
            <a:off x="4343746" y="4770543"/>
            <a:ext cx="45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B050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80" name="TextBox 50"/>
          <p:cNvSpPr txBox="1">
            <a:spLocks noChangeArrowheads="1"/>
          </p:cNvSpPr>
          <p:nvPr/>
        </p:nvSpPr>
        <p:spPr bwMode="auto">
          <a:xfrm>
            <a:off x="2903088" y="4843488"/>
            <a:ext cx="1386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Subsidios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Indirectos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TextBox 60"/>
          <p:cNvSpPr txBox="1">
            <a:spLocks noChangeArrowheads="1"/>
          </p:cNvSpPr>
          <p:nvPr/>
        </p:nvSpPr>
        <p:spPr bwMode="auto">
          <a:xfrm>
            <a:off x="4924613" y="4817482"/>
            <a:ext cx="209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rot="10800000">
            <a:off x="4700616" y="5171782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50"/>
          <p:cNvSpPr txBox="1">
            <a:spLocks noChangeArrowheads="1"/>
          </p:cNvSpPr>
          <p:nvPr/>
        </p:nvSpPr>
        <p:spPr bwMode="auto">
          <a:xfrm>
            <a:off x="5139050" y="4837102"/>
            <a:ext cx="1386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Impuestos Indirectos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4692166" y="5959044"/>
            <a:ext cx="0" cy="476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4041024" y="6178987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49"/>
          <p:cNvSpPr txBox="1">
            <a:spLocks noChangeArrowheads="1"/>
          </p:cNvSpPr>
          <p:nvPr/>
        </p:nvSpPr>
        <p:spPr bwMode="auto">
          <a:xfrm>
            <a:off x="4340303" y="5839681"/>
            <a:ext cx="45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B050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87" name="TextBox 50"/>
          <p:cNvSpPr txBox="1">
            <a:spLocks noChangeArrowheads="1"/>
          </p:cNvSpPr>
          <p:nvPr/>
        </p:nvSpPr>
        <p:spPr bwMode="auto">
          <a:xfrm>
            <a:off x="2237398" y="5885674"/>
            <a:ext cx="20473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Transferencias en Especie (Educ, Salud)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TextBox 60"/>
          <p:cNvSpPr txBox="1">
            <a:spLocks noChangeArrowheads="1"/>
          </p:cNvSpPr>
          <p:nvPr/>
        </p:nvSpPr>
        <p:spPr bwMode="auto">
          <a:xfrm>
            <a:off x="4919111" y="5902149"/>
            <a:ext cx="209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rot="10800000">
            <a:off x="4696862" y="6230842"/>
            <a:ext cx="654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50"/>
          <p:cNvSpPr txBox="1">
            <a:spLocks noChangeArrowheads="1"/>
          </p:cNvSpPr>
          <p:nvPr/>
        </p:nvSpPr>
        <p:spPr bwMode="auto">
          <a:xfrm>
            <a:off x="5133531" y="5918663"/>
            <a:ext cx="1730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>
                <a:solidFill>
                  <a:prstClr val="black"/>
                </a:solidFill>
                <a:latin typeface="Calibri" panose="020F0502020204030204" pitchFamily="34" charset="0"/>
              </a:rPr>
              <a:t>Copagos, Tarifas de Usuario</a:t>
            </a:r>
            <a:endParaRPr lang="en-US" sz="16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Commitment to Equity Assessments (CEQ) for Latin America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2624" cy="512127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Comprehensive standard fiscal incidence analysis of current systems; no behavior and no general equilibrium effects</a:t>
            </a:r>
          </a:p>
          <a:p>
            <a:r>
              <a:rPr lang="en-US" dirty="0" smtClean="0"/>
              <a:t>Harmonizes definitions and methodological approaches to facilitate cross-country comparisons</a:t>
            </a:r>
          </a:p>
          <a:p>
            <a:r>
              <a:rPr lang="en-US" dirty="0" smtClean="0"/>
              <a:t>Uses income per capita as the welfare indicator</a:t>
            </a:r>
          </a:p>
          <a:p>
            <a:r>
              <a:rPr lang="en-US" dirty="0" smtClean="0"/>
              <a:t>Allocators vary =&gt; full transparency in the method used for each category, tax shifting assumptions, etc.</a:t>
            </a:r>
          </a:p>
          <a:p>
            <a:r>
              <a:rPr lang="en-US" dirty="0" smtClean="0"/>
              <a:t>Mainly average incidence; a few cases with marginal incidence</a:t>
            </a:r>
          </a:p>
          <a:p>
            <a:r>
              <a:rPr lang="en-US" dirty="0" smtClean="0"/>
              <a:t>Incidence at the national level; rural and urban; by race and ethnicity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9032-6420-1A47-9CB8-EBE3ED9DBAE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Methodological Contributions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99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Clarify and homogenize terminology: e.g., definitions of progressive or regressive taxes and transfers </a:t>
            </a:r>
          </a:p>
          <a:p>
            <a:endParaRPr lang="en-US" dirty="0"/>
          </a:p>
          <a:p>
            <a:r>
              <a:rPr lang="en-US" dirty="0" smtClean="0"/>
              <a:t>Disaggregate changes in outcome indicators (disposable income inequality or poverty) into market and redistribution component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Development of new indicator: rate of impoverishment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Rate of Impoverishment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Extent to which poor (</a:t>
            </a:r>
            <a:r>
              <a:rPr lang="en-US" dirty="0" err="1" smtClean="0"/>
              <a:t>nonpoor</a:t>
            </a:r>
            <a:r>
              <a:rPr lang="en-US" dirty="0" smtClean="0"/>
              <a:t>) people who are made poorer (poor) by fiscal system</a:t>
            </a:r>
          </a:p>
          <a:p>
            <a:r>
              <a:rPr lang="en-US" dirty="0" smtClean="0"/>
              <a:t>Traditional indicators of poverty, inequality, stochastic dominance, horizontal inequity, progressivity fail to capture impoverishment</a:t>
            </a:r>
          </a:p>
          <a:p>
            <a:r>
              <a:rPr lang="en-US" dirty="0" smtClean="0"/>
              <a:t>Proposed measures </a:t>
            </a:r>
          </a:p>
          <a:p>
            <a:r>
              <a:rPr lang="en-US" dirty="0" smtClean="0"/>
              <a:t>Fiscal Mobility Matrix </a:t>
            </a:r>
          </a:p>
          <a:p>
            <a:pPr lvl="1"/>
            <a:r>
              <a:rPr lang="en-US" dirty="0" smtClean="0"/>
              <a:t>Impoverishment Headcount</a:t>
            </a:r>
          </a:p>
          <a:p>
            <a:pPr lvl="1"/>
            <a:r>
              <a:rPr lang="en-US" dirty="0" smtClean="0"/>
              <a:t>Impoverishment Gap</a:t>
            </a:r>
          </a:p>
          <a:p>
            <a:pPr marL="457200" lvl="1" indent="0">
              <a:buNone/>
            </a:pPr>
            <a:r>
              <a:rPr lang="en-US" i="1" dirty="0" smtClean="0"/>
              <a:t>See Higgins </a:t>
            </a:r>
            <a:r>
              <a:rPr lang="en-US" i="1" dirty="0"/>
              <a:t>and Lustig (2013)</a:t>
            </a:r>
          </a:p>
          <a:p>
            <a:pPr marL="457200" lvl="1" indent="0"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Main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Six countries published in Public Finance Review: Argentina, Bolivia, Brazil, Mexico, Peru and Uruguay</a:t>
            </a:r>
            <a:endParaRPr lang="en-US" dirty="0"/>
          </a:p>
          <a:p>
            <a:r>
              <a:rPr lang="en-US" dirty="0" smtClean="0"/>
              <a:t>Seven countries finished recently: Chile, Colombia, Costa Rica, Ecuador, El Salvador, Guatemala, Paraguay</a:t>
            </a:r>
          </a:p>
          <a:p>
            <a:r>
              <a:rPr lang="en-US" dirty="0" smtClean="0"/>
              <a:t>In progress: Dominican Republic, Honduras, Nicaragua, and Venezuela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Poverty and Inequality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Millenium</a:t>
            </a:r>
            <a:r>
              <a:rPr lang="en-US" dirty="0" smtClean="0"/>
              <a:t> Development Goals (MDGs), 1990. To reduce poverty by 50% in 2015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Sustainable Development Goals (SDGs), 2030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UN: </a:t>
            </a:r>
            <a:r>
              <a:rPr lang="en-US" b="1" dirty="0">
                <a:solidFill>
                  <a:srgbClr val="FF0000"/>
                </a:solidFill>
              </a:rPr>
              <a:t>End poverty in all its forms everywhere </a:t>
            </a:r>
          </a:p>
          <a:p>
            <a:pPr lvl="1"/>
            <a:r>
              <a:rPr lang="en-US" dirty="0" smtClean="0"/>
              <a:t>World Bank: 3%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638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Main Results: the Foreseeable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226609"/>
            <a:ext cx="8703732" cy="5494866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Direct Taxes generally progressive but with little impact on inequality</a:t>
            </a:r>
            <a:endParaRPr lang="en-US" sz="3600" dirty="0"/>
          </a:p>
          <a:p>
            <a:r>
              <a:rPr lang="en-US" sz="3600" dirty="0" smtClean="0"/>
              <a:t>CCTs progressive in absolute terms; well targeted in practically all countries</a:t>
            </a:r>
          </a:p>
          <a:p>
            <a:r>
              <a:rPr lang="en-US" sz="3600" dirty="0" smtClean="0"/>
              <a:t>Indirect taxes regressive or neutral</a:t>
            </a:r>
            <a:endParaRPr lang="en-US" sz="3600" dirty="0"/>
          </a:p>
          <a:p>
            <a:r>
              <a:rPr lang="en-US" sz="3600" dirty="0" smtClean="0"/>
              <a:t>Redistribution is larger through in-kind benefits in education and health than cash transfers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Public spending on education and health is a more powerful equalizer than cash transfers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556832"/>
              </p:ext>
            </p:extLst>
          </p:nvPr>
        </p:nvGraphicFramePr>
        <p:xfrm>
          <a:off x="33867" y="1744662"/>
          <a:ext cx="914400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4888871" y="1744662"/>
            <a:ext cx="2595662" cy="461168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05866" y="1600200"/>
            <a:ext cx="1595757" cy="285410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545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4000" dirty="0" smtClean="0"/>
              <a:t>Ecuador (2011-2012)</a:t>
            </a:r>
            <a:br>
              <a:rPr lang="en-US" sz="4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Authors</a:t>
            </a:r>
            <a:r>
              <a:rPr lang="en-US" sz="2000" dirty="0"/>
              <a:t>: Freddy </a:t>
            </a:r>
            <a:r>
              <a:rPr lang="en-US" sz="2000" dirty="0" err="1"/>
              <a:t>Paúl</a:t>
            </a:r>
            <a:r>
              <a:rPr lang="en-US" sz="2000" dirty="0"/>
              <a:t> </a:t>
            </a:r>
            <a:r>
              <a:rPr lang="en-US" sz="2000" dirty="0" err="1"/>
              <a:t>Llerena</a:t>
            </a:r>
            <a:r>
              <a:rPr lang="en-US" sz="2000" dirty="0"/>
              <a:t> </a:t>
            </a:r>
            <a:r>
              <a:rPr lang="en-US" sz="2000" dirty="0" smtClean="0"/>
              <a:t>Pinto, </a:t>
            </a:r>
            <a:r>
              <a:rPr lang="en-US" sz="2000" dirty="0"/>
              <a:t>M. </a:t>
            </a:r>
            <a:r>
              <a:rPr lang="en-US" sz="2000" dirty="0" err="1"/>
              <a:t>Cristhina</a:t>
            </a:r>
            <a:r>
              <a:rPr lang="en-US" sz="2000" dirty="0"/>
              <a:t> </a:t>
            </a:r>
            <a:r>
              <a:rPr lang="en-US" sz="2000" dirty="0" err="1"/>
              <a:t>Llerena</a:t>
            </a:r>
            <a:r>
              <a:rPr lang="en-US" sz="2000" dirty="0"/>
              <a:t> </a:t>
            </a:r>
            <a:r>
              <a:rPr lang="en-US" sz="2000" dirty="0" smtClean="0"/>
              <a:t>Pinto, </a:t>
            </a:r>
            <a:r>
              <a:rPr lang="en-US" sz="2000" dirty="0"/>
              <a:t>M. Andrea </a:t>
            </a:r>
            <a:r>
              <a:rPr lang="en-US" sz="2000" dirty="0" err="1"/>
              <a:t>Llerena</a:t>
            </a:r>
            <a:r>
              <a:rPr lang="en-US" sz="2000" dirty="0"/>
              <a:t> </a:t>
            </a:r>
            <a:r>
              <a:rPr lang="en-US" sz="2000" dirty="0" smtClean="0"/>
              <a:t>Pinto, </a:t>
            </a:r>
            <a:r>
              <a:rPr lang="en-US" sz="2000" dirty="0"/>
              <a:t>Roberto </a:t>
            </a:r>
            <a:r>
              <a:rPr lang="en-US" sz="2000" dirty="0" err="1" smtClean="0"/>
              <a:t>Saa</a:t>
            </a:r>
            <a:r>
              <a:rPr lang="en-US" sz="2000" dirty="0" smtClean="0"/>
              <a:t>́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4530" y="1830387"/>
            <a:ext cx="7692270" cy="4708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Main Results: the Unexpected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14055"/>
            <a:ext cx="8500533" cy="51212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Diversity: </a:t>
            </a:r>
          </a:p>
          <a:p>
            <a:pPr lvl="1"/>
            <a:r>
              <a:rPr lang="en-US" dirty="0" smtClean="0"/>
              <a:t>government size: primary spending from 41 in Brazil to 19 percent of GDP in Peru</a:t>
            </a:r>
          </a:p>
          <a:p>
            <a:pPr lvl="1"/>
            <a:r>
              <a:rPr lang="en-US" dirty="0" smtClean="0"/>
              <a:t>extent of redistribution (25% in </a:t>
            </a:r>
            <a:r>
              <a:rPr lang="en-US" dirty="0" err="1" smtClean="0"/>
              <a:t>Arg</a:t>
            </a:r>
            <a:r>
              <a:rPr lang="en-US" dirty="0" smtClean="0"/>
              <a:t>, 7% in Peru)</a:t>
            </a:r>
          </a:p>
          <a:p>
            <a:r>
              <a:rPr lang="en-US" dirty="0" smtClean="0"/>
              <a:t>Net payers to the </a:t>
            </a:r>
            <a:r>
              <a:rPr lang="en-US" dirty="0" err="1" smtClean="0"/>
              <a:t>fisc</a:t>
            </a:r>
            <a:r>
              <a:rPr lang="en-US" dirty="0" smtClean="0"/>
              <a:t> (in terms of cash) start at relatively low </a:t>
            </a:r>
            <a:r>
              <a:rPr lang="en-US" dirty="0" err="1" smtClean="0"/>
              <a:t>deciles</a:t>
            </a:r>
            <a:endParaRPr lang="en-US" dirty="0" smtClean="0"/>
          </a:p>
          <a:p>
            <a:r>
              <a:rPr lang="en-US" dirty="0" smtClean="0"/>
              <a:t>Tertiary Education is progressive in relative terms or neutral</a:t>
            </a:r>
          </a:p>
          <a:p>
            <a:r>
              <a:rPr lang="en-US" dirty="0" smtClean="0"/>
              <a:t>Contributory Pensions are progressive (in relative terms) or regressive depending on the country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 smtClean="0"/>
              <a:t>Budget Size and Composition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Primary and Social Spending as % of GDP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9032-6420-1A47-9CB8-EBE3ED9DBAE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9" y="1638300"/>
            <a:ext cx="8654863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79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Cash Transfers </a:t>
            </a:r>
            <a:r>
              <a:rPr lang="en-US" b="1" dirty="0"/>
              <a:t>r</a:t>
            </a:r>
            <a:r>
              <a:rPr lang="en-US" b="1" dirty="0" smtClean="0"/>
              <a:t>educe poverty notably only when targeted and of significant magnitude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9600"/>
            <a:ext cx="9144000" cy="4978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Cash </a:t>
            </a:r>
            <a:r>
              <a:rPr lang="en-US" sz="4000" dirty="0"/>
              <a:t>transfers </a:t>
            </a:r>
            <a:r>
              <a:rPr lang="en-US" sz="4000" dirty="0" smtClean="0"/>
              <a:t>reduce </a:t>
            </a:r>
            <a:r>
              <a:rPr lang="en-US" sz="4000" dirty="0"/>
              <a:t>extreme poverty by more than 60 percent in Uruguay and </a:t>
            </a:r>
            <a:r>
              <a:rPr lang="en-US" sz="4000" dirty="0" smtClean="0"/>
              <a:t>Argentina…</a:t>
            </a:r>
          </a:p>
          <a:p>
            <a:pPr marL="0" indent="0">
              <a:buNone/>
            </a:pPr>
            <a:r>
              <a:rPr lang="en-US" sz="4000" dirty="0" smtClean="0"/>
              <a:t>….but </a:t>
            </a:r>
            <a:r>
              <a:rPr lang="en-US" sz="4000" dirty="0"/>
              <a:t>only by 7 percent in Peru, which spends too little on cash transfers to achieve much poverty </a:t>
            </a:r>
            <a:r>
              <a:rPr lang="en-US" sz="4000" dirty="0" smtClean="0"/>
              <a:t>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Headcount: </a:t>
            </a:r>
            <a:r>
              <a:rPr lang="en-US" b="1" dirty="0"/>
              <a:t>Before and After Cash Transfers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9032-6420-1A47-9CB8-EBE3ED9DBAE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140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Fiscal Policy and Poverty</a:t>
            </a:r>
            <a:br>
              <a:rPr lang="en-US" b="1" dirty="0" smtClean="0"/>
            </a:br>
            <a:r>
              <a:rPr lang="en-US" b="1" dirty="0" smtClean="0"/>
              <a:t>Headcount Ratio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4" name="Gini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689238"/>
              </p:ext>
            </p:extLst>
          </p:nvPr>
        </p:nvGraphicFramePr>
        <p:xfrm>
          <a:off x="627590" y="1575858"/>
          <a:ext cx="7906809" cy="4780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88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Fiscal Policy and Poverty</a:t>
            </a:r>
            <a:br>
              <a:rPr lang="en-US" b="1" dirty="0" smtClean="0"/>
            </a:br>
            <a:r>
              <a:rPr lang="en-US" b="1" dirty="0" smtClean="0"/>
              <a:t>Headcount Ratio(Ecuador)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4" name="Gini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077741"/>
              </p:ext>
            </p:extLst>
          </p:nvPr>
        </p:nvGraphicFramePr>
        <p:xfrm>
          <a:off x="627590" y="1575858"/>
          <a:ext cx="7906809" cy="4780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990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915"/>
            <a:ext cx="9144000" cy="155066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However, indirect taxes wipe out the poverty-reducing effect of cash transfers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7AED1-AE27-4571-8BC5-E5A9653B2B70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314884"/>
              </p:ext>
            </p:extLst>
          </p:nvPr>
        </p:nvGraphicFramePr>
        <p:xfrm>
          <a:off x="354494" y="1835876"/>
          <a:ext cx="7741511" cy="470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203530" y="3736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7696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371600" y="457200"/>
            <a:ext cx="7010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A typical Indian family with their possessions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Pictures by Peter </a:t>
            </a:r>
            <a:r>
              <a:rPr lang="en-US" b="1" dirty="0" err="1"/>
              <a:t>Menzel</a:t>
            </a:r>
            <a:r>
              <a:rPr lang="en-US" b="1" dirty="0"/>
              <a:t> and C. Mann, Material World. 1995.</a:t>
            </a:r>
          </a:p>
        </p:txBody>
      </p:sp>
    </p:spTree>
    <p:extLst>
      <p:ext uri="{BB962C8B-B14F-4D97-AF65-F5344CB8AC3E}">
        <p14:creationId xmlns:p14="http://schemas.microsoft.com/office/powerpoint/2010/main" val="10857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6" y="274638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Net Payers to the </a:t>
            </a:r>
            <a:r>
              <a:rPr lang="en-US" b="1" dirty="0" err="1" smtClean="0"/>
              <a:t>Fisc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417637"/>
            <a:ext cx="8208434" cy="535975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98134" y="2929467"/>
            <a:ext cx="1439334" cy="2912533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Main Results: the Unexpected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Argentina is among the most ‘effective’ countries at redistribution and poverty </a:t>
            </a:r>
            <a:r>
              <a:rPr lang="en-US" dirty="0" smtClean="0"/>
              <a:t>reduction; however, redistribution might have gone “too far”</a:t>
            </a:r>
            <a:endParaRPr lang="en-US" dirty="0"/>
          </a:p>
          <a:p>
            <a:r>
              <a:rPr lang="en-US" dirty="0"/>
              <a:t>Bolivia is a leftist government that redistributes little</a:t>
            </a:r>
          </a:p>
          <a:p>
            <a:r>
              <a:rPr lang="en-US" dirty="0" smtClean="0"/>
              <a:t>Brazil </a:t>
            </a:r>
          </a:p>
          <a:p>
            <a:pPr lvl="1"/>
            <a:r>
              <a:rPr lang="en-US" dirty="0" smtClean="0"/>
              <a:t>indirect </a:t>
            </a:r>
            <a:r>
              <a:rPr lang="en-US" dirty="0"/>
              <a:t>taxes wipe out cash </a:t>
            </a:r>
            <a:r>
              <a:rPr lang="en-US" dirty="0" smtClean="0"/>
              <a:t>transfers’ </a:t>
            </a:r>
            <a:r>
              <a:rPr lang="en-US" dirty="0"/>
              <a:t>benefits to the poor and cause a significant amount </a:t>
            </a:r>
            <a:r>
              <a:rPr lang="en-US" dirty="0" smtClean="0"/>
              <a:t>of impoverishment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poor whites receive more in cash transfers than the poor black and </a:t>
            </a:r>
            <a:r>
              <a:rPr lang="en-US" dirty="0" err="1"/>
              <a:t>pardos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Main Results: the Unexpected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00200"/>
            <a:ext cx="850053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Mexico: </a:t>
            </a:r>
          </a:p>
          <a:p>
            <a:pPr lvl="1"/>
            <a:r>
              <a:rPr lang="en-US" dirty="0" smtClean="0"/>
              <a:t>Over time, redistribution has increased but Mexico still lags behind its peers such as </a:t>
            </a:r>
            <a:r>
              <a:rPr lang="en-US" dirty="0" err="1" smtClean="0"/>
              <a:t>Arg</a:t>
            </a:r>
            <a:r>
              <a:rPr lang="en-US" dirty="0" smtClean="0"/>
              <a:t>, Bra and </a:t>
            </a:r>
            <a:r>
              <a:rPr lang="en-US" dirty="0" err="1" smtClean="0"/>
              <a:t>Ury</a:t>
            </a:r>
            <a:endParaRPr lang="en-US" dirty="0" smtClean="0"/>
          </a:p>
          <a:p>
            <a:pPr lvl="1"/>
            <a:r>
              <a:rPr lang="en-US" dirty="0" smtClean="0"/>
              <a:t>coverage of </a:t>
            </a:r>
            <a:r>
              <a:rPr lang="en-US" dirty="0" err="1" smtClean="0"/>
              <a:t>Oportunidades</a:t>
            </a:r>
            <a:r>
              <a:rPr lang="en-US" dirty="0" smtClean="0"/>
              <a:t> and other cash transfers leave about 30 percent of extreme poor without safety net</a:t>
            </a:r>
            <a:endParaRPr lang="en-US" dirty="0"/>
          </a:p>
          <a:p>
            <a:r>
              <a:rPr lang="en-US" dirty="0" smtClean="0"/>
              <a:t>Peru: health spending is progressive only in relative terms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5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“Poster-child:” Uruguay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97506"/>
            <a:ext cx="8686800" cy="55239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Primary Spending/GDP is within reasonable levels</a:t>
            </a:r>
          </a:p>
          <a:p>
            <a:r>
              <a:rPr lang="en-US" dirty="0" smtClean="0"/>
              <a:t>Reduces inequality and poverty among the highest</a:t>
            </a:r>
          </a:p>
          <a:p>
            <a:r>
              <a:rPr lang="en-US" dirty="0" smtClean="0"/>
              <a:t>Has among the highest effectiveness indicators</a:t>
            </a:r>
          </a:p>
          <a:p>
            <a:r>
              <a:rPr lang="en-US" dirty="0" smtClean="0"/>
              <a:t>Taxes are neutral</a:t>
            </a:r>
          </a:p>
          <a:p>
            <a:r>
              <a:rPr lang="en-US" dirty="0" smtClean="0"/>
              <a:t>All social spending categories are progressive in absolute terms</a:t>
            </a:r>
          </a:p>
          <a:p>
            <a:r>
              <a:rPr lang="en-US" dirty="0" smtClean="0"/>
              <a:t>Coverage of the poor is close to 100 percent</a:t>
            </a:r>
          </a:p>
          <a:p>
            <a:r>
              <a:rPr lang="en-US" dirty="0" smtClean="0"/>
              <a:t>Only evident problem: access to tertiary education is concentrated in the </a:t>
            </a:r>
            <a:r>
              <a:rPr lang="en-US" dirty="0" err="1" smtClean="0"/>
              <a:t>nonpoor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314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Concluding Remarks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48267"/>
            <a:ext cx="7886701" cy="5805113"/>
          </a:xfrm>
        </p:spPr>
        <p:txBody>
          <a:bodyPr>
            <a:noAutofit/>
          </a:bodyPr>
          <a:lstStyle/>
          <a:p>
            <a:endParaRPr lang="en-US" sz="2000" i="1" dirty="0" smtClean="0"/>
          </a:p>
          <a:p>
            <a:r>
              <a:rPr lang="en-US" sz="2400" dirty="0" smtClean="0"/>
              <a:t>Direct taxes and cash transfers reduce inequality and poverty by nontrivial amounts in Argentina, Brazil, and Uruguay but less so in Bolivia, Mexico, and Peru</a:t>
            </a:r>
          </a:p>
          <a:p>
            <a:r>
              <a:rPr lang="en-US" sz="2400" dirty="0" smtClean="0"/>
              <a:t>Direct taxes are progressive, but redistributive impact is small</a:t>
            </a:r>
          </a:p>
          <a:p>
            <a:r>
              <a:rPr lang="en-US" sz="2400" dirty="0" smtClean="0"/>
              <a:t>Cash transfers programs are quite progressive in absolute terms, except in Bolivia</a:t>
            </a:r>
          </a:p>
          <a:p>
            <a:r>
              <a:rPr lang="en-US" sz="2400" dirty="0" smtClean="0"/>
              <a:t>In Bolivia and Brazil, indirect taxes more than offset the poverty reducing impact of cash transfers</a:t>
            </a:r>
          </a:p>
          <a:p>
            <a:r>
              <a:rPr lang="en-US" sz="2400" dirty="0" smtClean="0"/>
              <a:t>In-kind benefits have a large effect on reducing inequality in all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7AED1-AE27-4571-8BC5-E5A9653B2B7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314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Concluding Remarks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48267"/>
            <a:ext cx="8307533" cy="5805113"/>
          </a:xfrm>
        </p:spPr>
        <p:txBody>
          <a:bodyPr>
            <a:noAutofit/>
          </a:bodyPr>
          <a:lstStyle/>
          <a:p>
            <a:endParaRPr lang="en-US" sz="2000" i="1" dirty="0" smtClean="0"/>
          </a:p>
          <a:p>
            <a:r>
              <a:rPr lang="en-US" sz="2800" dirty="0" smtClean="0"/>
              <a:t>Other studies</a:t>
            </a:r>
          </a:p>
          <a:p>
            <a:pPr lvl="1"/>
            <a:r>
              <a:rPr lang="en-US" dirty="0" smtClean="0"/>
              <a:t>Urban x Rural</a:t>
            </a:r>
          </a:p>
          <a:p>
            <a:pPr lvl="1"/>
            <a:r>
              <a:rPr lang="en-US" dirty="0" smtClean="0"/>
              <a:t>Gender</a:t>
            </a:r>
          </a:p>
          <a:p>
            <a:pPr lvl="1"/>
            <a:r>
              <a:rPr lang="en-US" dirty="0" smtClean="0"/>
              <a:t>Ethnic Groups</a:t>
            </a:r>
          </a:p>
          <a:p>
            <a:pPr lvl="1"/>
            <a:r>
              <a:rPr lang="en-US" dirty="0" smtClean="0"/>
              <a:t>Regional differences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“We shall soon with the help of God be within sight of the day when poverty will be banished from the nation</a:t>
            </a:r>
            <a:r>
              <a:rPr lang="en-US" sz="2800" dirty="0" smtClean="0">
                <a:solidFill>
                  <a:prstClr val="black"/>
                </a:solidFill>
              </a:rPr>
              <a:t>.”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Joao </a:t>
            </a:r>
            <a:r>
              <a:rPr lang="en-US" sz="2800" dirty="0" err="1" smtClean="0">
                <a:solidFill>
                  <a:prstClr val="black"/>
                </a:solidFill>
              </a:rPr>
              <a:t>Ubaldo</a:t>
            </a:r>
            <a:r>
              <a:rPr lang="en-US" sz="2800" dirty="0" smtClean="0">
                <a:solidFill>
                  <a:prstClr val="black"/>
                </a:solidFill>
              </a:rPr>
              <a:t> Ribeiro (Brazilian writer)</a:t>
            </a:r>
            <a:endParaRPr lang="en-US" sz="28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sz="4000" dirty="0" smtClean="0"/>
          </a:p>
          <a:p>
            <a:pPr marL="457200" lvl="1" indent="0">
              <a:buNone/>
            </a:pPr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7AED1-AE27-4571-8BC5-E5A9653B2B7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51618" cy="241386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>Gracias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Obrigado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314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References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48267"/>
            <a:ext cx="7886701" cy="5805113"/>
          </a:xfrm>
        </p:spPr>
        <p:txBody>
          <a:bodyPr>
            <a:noAutofit/>
          </a:bodyPr>
          <a:lstStyle/>
          <a:p>
            <a:r>
              <a:rPr lang="en-US" sz="2000" i="1" dirty="0"/>
              <a:t>Argentina:</a:t>
            </a:r>
            <a:r>
              <a:rPr lang="en-US" sz="2000" dirty="0"/>
              <a:t> Lustig, Nora and </a:t>
            </a:r>
            <a:r>
              <a:rPr lang="en-US" sz="2000" dirty="0" err="1"/>
              <a:t>Carola</a:t>
            </a:r>
            <a:r>
              <a:rPr lang="en-US" sz="2000" dirty="0"/>
              <a:t> </a:t>
            </a:r>
            <a:r>
              <a:rPr lang="en-US" sz="2000" dirty="0" err="1"/>
              <a:t>Pessino</a:t>
            </a:r>
            <a:r>
              <a:rPr lang="en-US" sz="2000" dirty="0"/>
              <a:t>. </a:t>
            </a:r>
            <a:r>
              <a:rPr lang="en-US" sz="2000" dirty="0" smtClean="0"/>
              <a:t>Social Spending and Income Redistribution in Argentina in the 2000s: The Increasing Role of Noncontributory Pensions. In </a:t>
            </a:r>
            <a:r>
              <a:rPr lang="en-US" sz="2000" dirty="0" err="1" smtClean="0"/>
              <a:t>Lustig</a:t>
            </a:r>
            <a:r>
              <a:rPr lang="en-US" sz="2000" dirty="0" smtClean="0"/>
              <a:t>, Nora, </a:t>
            </a:r>
            <a:r>
              <a:rPr lang="en-US" sz="2000" dirty="0" err="1" smtClean="0"/>
              <a:t>Carola</a:t>
            </a:r>
            <a:r>
              <a:rPr lang="en-US" sz="2000" dirty="0" smtClean="0"/>
              <a:t> </a:t>
            </a:r>
            <a:r>
              <a:rPr lang="en-US" sz="2000" dirty="0" err="1" smtClean="0"/>
              <a:t>Pessino</a:t>
            </a:r>
            <a:r>
              <a:rPr lang="en-US" sz="2000" dirty="0" smtClean="0"/>
              <a:t>, and John Scott, editors, Fiscal Policy, Poverty and Redistribution in Latin America, Special Issue, </a:t>
            </a:r>
            <a:r>
              <a:rPr lang="en-US" sz="2000" i="1" dirty="0" smtClean="0"/>
              <a:t>Public Finance Review, </a:t>
            </a:r>
            <a:r>
              <a:rPr lang="en-US" sz="2000" dirty="0" smtClean="0"/>
              <a:t>May 2014.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i="1" dirty="0" smtClean="0"/>
              <a:t>Bolivia</a:t>
            </a:r>
            <a:r>
              <a:rPr lang="en-US" sz="2000" i="1" dirty="0"/>
              <a:t>:</a:t>
            </a:r>
            <a:r>
              <a:rPr lang="en-US" sz="2000" dirty="0"/>
              <a:t> Paz </a:t>
            </a:r>
            <a:r>
              <a:rPr lang="en-US" sz="2000" dirty="0" err="1"/>
              <a:t>Arauco</a:t>
            </a:r>
            <a:r>
              <a:rPr lang="en-US" sz="2000" dirty="0"/>
              <a:t>, Veronica, George Gray Molina, Wilson Jiménez </a:t>
            </a:r>
            <a:r>
              <a:rPr lang="en-US" sz="2000" dirty="0" err="1"/>
              <a:t>Pozo</a:t>
            </a:r>
            <a:r>
              <a:rPr lang="en-US" sz="2000" dirty="0"/>
              <a:t>, and Ernesto </a:t>
            </a:r>
            <a:r>
              <a:rPr lang="en-US" sz="2000" dirty="0" err="1"/>
              <a:t>Yáñez</a:t>
            </a:r>
            <a:r>
              <a:rPr lang="en-US" sz="2000" dirty="0"/>
              <a:t> Aguilar. </a:t>
            </a:r>
            <a:r>
              <a:rPr lang="en-US" sz="2000" dirty="0" smtClean="0"/>
              <a:t>Explaining Low Redistributive Impact in Bolivia. In </a:t>
            </a:r>
            <a:r>
              <a:rPr lang="en-US" sz="2000" dirty="0" err="1" smtClean="0"/>
              <a:t>Lustig</a:t>
            </a:r>
            <a:r>
              <a:rPr lang="en-US" sz="2000" dirty="0" smtClean="0"/>
              <a:t>, Nora, </a:t>
            </a:r>
            <a:r>
              <a:rPr lang="en-US" sz="2000" dirty="0" err="1" smtClean="0"/>
              <a:t>Carola</a:t>
            </a:r>
            <a:r>
              <a:rPr lang="en-US" sz="2000" dirty="0" smtClean="0"/>
              <a:t> </a:t>
            </a:r>
            <a:r>
              <a:rPr lang="en-US" sz="2000" dirty="0" err="1" smtClean="0"/>
              <a:t>Pessino</a:t>
            </a:r>
            <a:r>
              <a:rPr lang="en-US" sz="2000" dirty="0" smtClean="0"/>
              <a:t>, and John Scott, editors, Fiscal Policy, Poverty and Redistribution in Latin America, Special Issue, </a:t>
            </a:r>
            <a:r>
              <a:rPr lang="en-US" sz="2000" i="1" dirty="0" smtClean="0"/>
              <a:t>Public Finance Review, </a:t>
            </a:r>
            <a:r>
              <a:rPr lang="en-US" sz="2000" dirty="0" smtClean="0"/>
              <a:t>May 2014.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i="1" dirty="0" smtClean="0"/>
              <a:t>Brazil:</a:t>
            </a:r>
            <a:r>
              <a:rPr lang="en-US" sz="2000" dirty="0" smtClean="0"/>
              <a:t> Higgins, Sean and </a:t>
            </a:r>
            <a:r>
              <a:rPr lang="en-US" sz="2000" dirty="0" err="1" smtClean="0"/>
              <a:t>Claudiney</a:t>
            </a:r>
            <a:r>
              <a:rPr lang="en-US" sz="2000" dirty="0" smtClean="0"/>
              <a:t> Pereira. The Effects of Brazil’s Taxation and Social Spending on the Distribution of Household Income. In </a:t>
            </a:r>
            <a:r>
              <a:rPr lang="en-US" sz="2000" dirty="0" err="1" smtClean="0"/>
              <a:t>Lustig</a:t>
            </a:r>
            <a:r>
              <a:rPr lang="en-US" sz="2000" dirty="0" smtClean="0"/>
              <a:t>, Nora, </a:t>
            </a:r>
            <a:r>
              <a:rPr lang="en-US" sz="2000" dirty="0" err="1" smtClean="0"/>
              <a:t>Carola</a:t>
            </a:r>
            <a:r>
              <a:rPr lang="en-US" sz="2000" dirty="0" smtClean="0"/>
              <a:t> </a:t>
            </a:r>
            <a:r>
              <a:rPr lang="en-US" sz="2000" dirty="0" err="1" smtClean="0"/>
              <a:t>Pessino</a:t>
            </a:r>
            <a:r>
              <a:rPr lang="en-US" sz="2000" dirty="0" smtClean="0"/>
              <a:t>, and John Scott, editors, Fiscal Policy, Poverty and Redistribution in Latin America, Special Issue, </a:t>
            </a:r>
            <a:r>
              <a:rPr lang="en-US" sz="2000" i="1" dirty="0" smtClean="0"/>
              <a:t>Public Finance Review, </a:t>
            </a:r>
            <a:r>
              <a:rPr lang="en-US" sz="2000" dirty="0" smtClean="0"/>
              <a:t>May 2014.</a:t>
            </a:r>
          </a:p>
          <a:p>
            <a:pPr marL="0" indent="0">
              <a:buNone/>
            </a:pPr>
            <a:endParaRPr lang="en-US" sz="1850" dirty="0" smtClean="0"/>
          </a:p>
          <a:p>
            <a:pPr marL="0" indent="0">
              <a:buNone/>
            </a:pPr>
            <a:endParaRPr lang="en-US" sz="1850" dirty="0"/>
          </a:p>
          <a:p>
            <a:pPr marL="0" indent="0">
              <a:buNone/>
            </a:pPr>
            <a:endParaRPr lang="en-US" sz="18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7AED1-AE27-4571-8BC5-E5A9653B2B7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314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References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48267"/>
            <a:ext cx="7886701" cy="5805113"/>
          </a:xfrm>
        </p:spPr>
        <p:txBody>
          <a:bodyPr>
            <a:noAutofit/>
          </a:bodyPr>
          <a:lstStyle/>
          <a:p>
            <a:r>
              <a:rPr lang="es-AR" sz="1800" i="1" dirty="0" err="1" smtClean="0"/>
              <a:t>Mexico</a:t>
            </a:r>
            <a:r>
              <a:rPr lang="es-AR" sz="1800" i="1" dirty="0"/>
              <a:t>:</a:t>
            </a:r>
            <a:r>
              <a:rPr lang="es-AR" sz="1800" dirty="0"/>
              <a:t> </a:t>
            </a:r>
            <a:r>
              <a:rPr lang="en-US" sz="1800" dirty="0"/>
              <a:t>Scott, John. Redistributive Impact and Efficiency of Mexico’s Fiscal System. In Lustig, Nora, </a:t>
            </a:r>
            <a:r>
              <a:rPr lang="en-US" sz="1800" dirty="0" err="1"/>
              <a:t>Carola</a:t>
            </a:r>
            <a:r>
              <a:rPr lang="en-US" sz="1800" dirty="0"/>
              <a:t> </a:t>
            </a:r>
            <a:r>
              <a:rPr lang="en-US" sz="1800" dirty="0" err="1"/>
              <a:t>Pessino</a:t>
            </a:r>
            <a:r>
              <a:rPr lang="en-US" sz="1800" dirty="0"/>
              <a:t>, and John Scott, editors, Fiscal Policy, Poverty and Redistribution in Latin America, Special Issue, </a:t>
            </a:r>
            <a:r>
              <a:rPr lang="en-US" sz="1800" i="1" dirty="0"/>
              <a:t>Public Finance Review, </a:t>
            </a:r>
            <a:r>
              <a:rPr lang="en-US" sz="1800" dirty="0" smtClean="0"/>
              <a:t>May 2014.</a:t>
            </a:r>
          </a:p>
          <a:p>
            <a:r>
              <a:rPr lang="en-US" sz="1800" i="1" dirty="0"/>
              <a:t>Peru:</a:t>
            </a:r>
            <a:r>
              <a:rPr lang="en-US" sz="1800" dirty="0"/>
              <a:t> Jaramillo, Miguel. The Incidence of Social Spending and Taxes in Peru. In </a:t>
            </a:r>
            <a:r>
              <a:rPr lang="en-US" sz="1800" dirty="0" err="1"/>
              <a:t>Lustig</a:t>
            </a:r>
            <a:r>
              <a:rPr lang="en-US" sz="1800" dirty="0"/>
              <a:t>, Nora, </a:t>
            </a:r>
            <a:r>
              <a:rPr lang="en-US" sz="1800" dirty="0" err="1"/>
              <a:t>Carola</a:t>
            </a:r>
            <a:r>
              <a:rPr lang="en-US" sz="1800" dirty="0"/>
              <a:t> </a:t>
            </a:r>
            <a:r>
              <a:rPr lang="en-US" sz="1800" dirty="0" err="1"/>
              <a:t>Pessino</a:t>
            </a:r>
            <a:r>
              <a:rPr lang="en-US" sz="1800" dirty="0"/>
              <a:t>, and John Scott, editors, Fiscal Policy, Poverty and Redistribution in Latin America, Special Issue, </a:t>
            </a:r>
            <a:r>
              <a:rPr lang="en-US" sz="1800" i="1" dirty="0"/>
              <a:t>Public Finance Review, </a:t>
            </a:r>
            <a:r>
              <a:rPr lang="en-US" sz="1800" dirty="0" smtClean="0"/>
              <a:t>May 2014.</a:t>
            </a:r>
            <a:r>
              <a:rPr lang="en-US" sz="1800" dirty="0"/>
              <a:t>	</a:t>
            </a:r>
          </a:p>
          <a:p>
            <a:r>
              <a:rPr lang="es-AR" sz="1800" i="1" dirty="0"/>
              <a:t>Uruguay:</a:t>
            </a:r>
            <a:r>
              <a:rPr lang="es-AR" sz="1800" dirty="0"/>
              <a:t> </a:t>
            </a:r>
            <a:r>
              <a:rPr lang="es-AR" sz="1800" dirty="0" err="1"/>
              <a:t>Bucheli</a:t>
            </a:r>
            <a:r>
              <a:rPr lang="es-AR" sz="1800" dirty="0"/>
              <a:t>, Marisa, Nora </a:t>
            </a:r>
            <a:r>
              <a:rPr lang="es-AR" sz="1800" dirty="0" err="1"/>
              <a:t>Lustig</a:t>
            </a:r>
            <a:r>
              <a:rPr lang="es-AR" sz="1800" dirty="0"/>
              <a:t>, Máximo </a:t>
            </a:r>
            <a:r>
              <a:rPr lang="es-AR" sz="1800" dirty="0" err="1"/>
              <a:t>Rossi</a:t>
            </a:r>
            <a:r>
              <a:rPr lang="es-AR" sz="1800" dirty="0"/>
              <a:t>, and Florencia </a:t>
            </a:r>
            <a:r>
              <a:rPr lang="es-AR" sz="1800" dirty="0" err="1"/>
              <a:t>Amábile</a:t>
            </a:r>
            <a:r>
              <a:rPr lang="es-AR" sz="1800" dirty="0"/>
              <a:t>.</a:t>
            </a:r>
            <a:r>
              <a:rPr lang="en-US" sz="1800" dirty="0"/>
              <a:t> Social Spending, Taxes, and Income Redistribution in Uruguay. In </a:t>
            </a:r>
            <a:r>
              <a:rPr lang="en-US" sz="1800" dirty="0" err="1"/>
              <a:t>Lustig</a:t>
            </a:r>
            <a:r>
              <a:rPr lang="en-US" sz="1800" dirty="0"/>
              <a:t>, Nora, Carola </a:t>
            </a:r>
            <a:r>
              <a:rPr lang="en-US" sz="1800" dirty="0" err="1"/>
              <a:t>Pessino</a:t>
            </a:r>
            <a:r>
              <a:rPr lang="en-US" sz="1800" dirty="0"/>
              <a:t>, and John Scott, editors, Fiscal Policy, Poverty and Redistribution in Latin America, Special Issue, </a:t>
            </a:r>
            <a:r>
              <a:rPr lang="en-US" sz="1800" i="1" dirty="0"/>
              <a:t>Public Finance Review, </a:t>
            </a:r>
            <a:r>
              <a:rPr lang="en-US" sz="1800" dirty="0" smtClean="0"/>
              <a:t>May 2014.</a:t>
            </a:r>
          </a:p>
          <a:p>
            <a:r>
              <a:rPr lang="en-US" sz="1800" dirty="0" smtClean="0"/>
              <a:t>Ecuador: Pinto, Freddy P.L., M. C. L. Pinto, M.A.L. Pinto, R. Sa</a:t>
            </a:r>
            <a:r>
              <a:rPr lang="pt-BR" sz="1800" dirty="0" smtClean="0"/>
              <a:t>á. Social Spending, Taxes and Income Redistribution in Ecuador. CEQ, Working Paper no. 28, February 2015</a:t>
            </a:r>
            <a:r>
              <a:rPr lang="pt-BR" sz="1800" dirty="0" smtClean="0"/>
              <a:t>.</a:t>
            </a:r>
          </a:p>
          <a:p>
            <a:r>
              <a:rPr lang="pt-BR" sz="1800" dirty="0" smtClean="0"/>
              <a:t>Ferreira, F.H.G. et al. A Global Count of the Extreme Poor in 2002: Data Issues, Methodology and Initial Results. World Bank, WPS 7432, October 2015. 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8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7AED1-AE27-4571-8BC5-E5A9653B2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"/>
            <a:ext cx="76962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219200" y="533400"/>
            <a:ext cx="489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A typical Mali family with their possessions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7696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95400" y="381000"/>
            <a:ext cx="6096000" cy="106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A typical American family with their possessions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The Skeen Family, Houston.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Income </a:t>
            </a:r>
            <a:r>
              <a:rPr lang="en-US" dirty="0">
                <a:solidFill>
                  <a:prstClr val="black"/>
                </a:solidFill>
              </a:rPr>
              <a:t>measures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Basic needs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Comparative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Non-income </a:t>
            </a:r>
            <a:r>
              <a:rPr lang="en-US" dirty="0" smtClean="0">
                <a:solidFill>
                  <a:prstClr val="black"/>
                </a:solidFill>
              </a:rPr>
              <a:t>measures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Education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Health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Water and Sanitation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Environmental damage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Multidimensional measures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Capability </a:t>
            </a:r>
            <a:r>
              <a:rPr lang="en-US" dirty="0">
                <a:solidFill>
                  <a:prstClr val="black"/>
                </a:solidFill>
              </a:rPr>
              <a:t>approach (Sen and others)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Poverty lines</a:t>
            </a:r>
          </a:p>
          <a:p>
            <a:pPr lvl="2"/>
            <a:r>
              <a:rPr lang="en-US" dirty="0" smtClean="0"/>
              <a:t>National</a:t>
            </a:r>
          </a:p>
          <a:p>
            <a:pPr lvl="2"/>
            <a:r>
              <a:rPr lang="en-US" dirty="0" smtClean="0"/>
              <a:t>International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Developing countries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Developed countries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OECD: 60% of the median or mean income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United States: a basket for a family of four (Department of Agriculture, $24,000 in 2014)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844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499-FC2D-EC42-9311-10E1B0656D4F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3055" y="5805055"/>
            <a:ext cx="4792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Source: Ferreira et al (2015</a:t>
            </a:r>
            <a:r>
              <a:rPr lang="en-US" sz="2000" b="1" dirty="0" smtClean="0"/>
              <a:t>), </a:t>
            </a:r>
          </a:p>
          <a:p>
            <a:r>
              <a:rPr lang="en-US" sz="2000" b="1" dirty="0" smtClean="0"/>
              <a:t>Chart </a:t>
            </a:r>
            <a:r>
              <a:rPr lang="en-US" sz="2000" b="1" dirty="0"/>
              <a:t>by Charles Kenny and Justin </a:t>
            </a:r>
            <a:r>
              <a:rPr lang="en-US" sz="2000" b="1" dirty="0" err="1"/>
              <a:t>Sandefur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97" y="1618445"/>
            <a:ext cx="6793765" cy="37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1965</Words>
  <Application>Microsoft Office PowerPoint</Application>
  <PresentationFormat>On-screen Show (4:3)</PresentationFormat>
  <Paragraphs>367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Century Gothic</vt:lpstr>
      <vt:lpstr>Garamond</vt:lpstr>
      <vt:lpstr>Wingdings</vt:lpstr>
      <vt:lpstr>Office Theme</vt:lpstr>
      <vt:lpstr>1_Office Theme</vt:lpstr>
      <vt:lpstr> Extreme Poverty and Inequality: A Global Perspective      Claudiney Pereira, Arizona State University </vt:lpstr>
      <vt:lpstr>Presentation</vt:lpstr>
      <vt:lpstr>1. Poverty and Inequality</vt:lpstr>
      <vt:lpstr>PowerPoint Presentation</vt:lpstr>
      <vt:lpstr>PowerPoint Presentation</vt:lpstr>
      <vt:lpstr>PowerPoint Presentation</vt:lpstr>
      <vt:lpstr>Poverty Measures</vt:lpstr>
      <vt:lpstr>Poverty Measures</vt:lpstr>
      <vt:lpstr>Poverty Measures</vt:lpstr>
      <vt:lpstr>Poverty Measures</vt:lpstr>
      <vt:lpstr>Poverty Measures</vt:lpstr>
      <vt:lpstr>Poverty Measures</vt:lpstr>
      <vt:lpstr>Poverty Measures</vt:lpstr>
      <vt:lpstr>2. Current Trends</vt:lpstr>
      <vt:lpstr>Current Trends</vt:lpstr>
      <vt:lpstr>Inequality Measures</vt:lpstr>
      <vt:lpstr>3. Commitment to Equity (CEQ)</vt:lpstr>
      <vt:lpstr>Funding</vt:lpstr>
      <vt:lpstr>Partnerships</vt:lpstr>
      <vt:lpstr>Coverage</vt:lpstr>
      <vt:lpstr>www.commitmenttoequity.org</vt:lpstr>
      <vt:lpstr>Suppose you want to know…</vt:lpstr>
      <vt:lpstr>Suppose you want to know…</vt:lpstr>
      <vt:lpstr>PowerPoint Presentation</vt:lpstr>
      <vt:lpstr>Conceptos de Ingreso</vt:lpstr>
      <vt:lpstr>Commitment to Equity Assessments (CEQ) for Latin America</vt:lpstr>
      <vt:lpstr>Methodological Contributions</vt:lpstr>
      <vt:lpstr>Rate of Impoverishment</vt:lpstr>
      <vt:lpstr>Main Results</vt:lpstr>
      <vt:lpstr>Main Results: the Foreseeable</vt:lpstr>
      <vt:lpstr>Public spending on education and health is a more powerful equalizer than cash transfers </vt:lpstr>
      <vt:lpstr> Ecuador (2011-2012)  Authors: Freddy Paúl Llerena Pinto, M. Cristhina Llerena Pinto, M. Andrea Llerena Pinto, Roberto Saá </vt:lpstr>
      <vt:lpstr>Main Results: the Unexpected</vt:lpstr>
      <vt:lpstr>Budget Size and Composition Primary and Social Spending as % of GDP</vt:lpstr>
      <vt:lpstr>Cash Transfers reduce poverty notably only when targeted and of significant magnitude</vt:lpstr>
      <vt:lpstr>Headcount: Before and After Cash Transfers</vt:lpstr>
      <vt:lpstr>Fiscal Policy and Poverty Headcount Ratio</vt:lpstr>
      <vt:lpstr>Fiscal Policy and Poverty Headcount Ratio(Ecuador)</vt:lpstr>
      <vt:lpstr>However, indirect taxes wipe out the poverty-reducing effect of cash transfers</vt:lpstr>
      <vt:lpstr>Net Payers to the Fisc</vt:lpstr>
      <vt:lpstr>Main Results: the Unexpected</vt:lpstr>
      <vt:lpstr>Main Results: the Unexpected</vt:lpstr>
      <vt:lpstr>“Poster-child:” Uruguay</vt:lpstr>
      <vt:lpstr>Concluding Remarks</vt:lpstr>
      <vt:lpstr>Concluding Remarks</vt:lpstr>
      <vt:lpstr>Thank you Gracias  Obrigado</vt:lpstr>
      <vt:lpstr>References  </vt:lpstr>
      <vt:lpstr>References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Poverty and Inequality: A Global Perspective      Claudiney Pereira, Arizona State University</dc:title>
  <dc:creator>Claudiney Pereira</dc:creator>
  <cp:lastModifiedBy>Claudiney Pereira</cp:lastModifiedBy>
  <cp:revision>35</cp:revision>
  <dcterms:modified xsi:type="dcterms:W3CDTF">2015-10-16T16:53:00Z</dcterms:modified>
</cp:coreProperties>
</file>