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310" r:id="rId3"/>
    <p:sldId id="311" r:id="rId4"/>
    <p:sldId id="312" r:id="rId5"/>
    <p:sldId id="339" r:id="rId6"/>
    <p:sldId id="313" r:id="rId7"/>
    <p:sldId id="314" r:id="rId8"/>
    <p:sldId id="315" r:id="rId9"/>
    <p:sldId id="316" r:id="rId10"/>
    <p:sldId id="320" r:id="rId11"/>
    <p:sldId id="324" r:id="rId12"/>
    <p:sldId id="317" r:id="rId13"/>
    <p:sldId id="340" r:id="rId14"/>
    <p:sldId id="341" r:id="rId15"/>
    <p:sldId id="318" r:id="rId16"/>
    <p:sldId id="331" r:id="rId17"/>
    <p:sldId id="332" r:id="rId18"/>
    <p:sldId id="334" r:id="rId19"/>
    <p:sldId id="362" r:id="rId20"/>
    <p:sldId id="350" r:id="rId21"/>
    <p:sldId id="346" r:id="rId22"/>
    <p:sldId id="347" r:id="rId23"/>
    <p:sldId id="326" r:id="rId24"/>
    <p:sldId id="357" r:id="rId25"/>
    <p:sldId id="361" r:id="rId26"/>
    <p:sldId id="290" r:id="rId27"/>
    <p:sldId id="309" r:id="rId28"/>
    <p:sldId id="301" r:id="rId29"/>
    <p:sldId id="285" r:id="rId30"/>
    <p:sldId id="306" r:id="rId31"/>
    <p:sldId id="36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FA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9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oralustig:Dropbox:CONFERENCES:WB%20CEQ%20LAC%20wkshp%20may%207%202013:For%20PPT%20May%207%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oralustig:Dropbox:CEQ%20Summary%20Tables:CEQ%20GRAPHS&amp;TABLES%20FOR%20PRESENTATIONS:CEQ%20standard%20indicators%20for%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oralustig:Dropbox:CONFERENCES:CGD%20INEQ%20sep%2016%202013:CGD%20Standard%20Indicators%20Web%20Sept14%20201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07447506561679"/>
          <c:y val="2.2121792022684401E-2"/>
          <c:w val="0.76171515653570399"/>
          <c:h val="0.81873440641744999"/>
        </c:manualLayout>
      </c:layout>
      <c:lineChart>
        <c:grouping val="standard"/>
        <c:varyColors val="0"/>
        <c:ser>
          <c:idx val="0"/>
          <c:order val="0"/>
          <c:tx>
            <c:strRef>
              <c:f>'GINI In-kindTransfers'!$M$6</c:f>
              <c:strCache>
                <c:ptCount val="1"/>
                <c:pt idx="0">
                  <c:v>Argentina</c:v>
                </c:pt>
              </c:strCache>
            </c:strRef>
          </c:tx>
          <c:dLbls>
            <c:dLbl>
              <c:idx val="0"/>
              <c:layout>
                <c:manualLayout>
                  <c:x val="-6.0394265594554901E-2"/>
                  <c:y val="2.9342921088752399E-2"/>
                </c:manualLayout>
              </c:layout>
              <c:showLegendKey val="0"/>
              <c:showVal val="1"/>
              <c:showCatName val="0"/>
              <c:showSerName val="0"/>
              <c:showPercent val="0"/>
              <c:showBubbleSize val="0"/>
            </c:dLbl>
            <c:dLbl>
              <c:idx val="1"/>
              <c:layout>
                <c:manualLayout>
                  <c:x val="-7.1708513982540495E-2"/>
                  <c:y val="-2.8717627401837899E-2"/>
                </c:manualLayout>
              </c:layout>
              <c:showLegendKey val="0"/>
              <c:showVal val="1"/>
              <c:showCatName val="0"/>
              <c:showSerName val="0"/>
              <c:showPercent val="0"/>
              <c:showBubbleSize val="0"/>
            </c:dLbl>
            <c:dLbl>
              <c:idx val="2"/>
              <c:layout>
                <c:manualLayout>
                  <c:x val="6.0045504707410399E-3"/>
                  <c:y val="-7.8756585637519399E-3"/>
                </c:manualLayout>
              </c:layout>
              <c:showLegendKey val="0"/>
              <c:showVal val="1"/>
              <c:showCatName val="0"/>
              <c:showSerName val="0"/>
              <c:showPercent val="0"/>
              <c:showBubbleSize val="0"/>
            </c:dLbl>
            <c:dLbl>
              <c:idx val="3"/>
              <c:layout>
                <c:manualLayout>
                  <c:x val="-4.4829736011892503E-2"/>
                  <c:y val="2.4884901259331599E-2"/>
                </c:manualLayout>
              </c:layout>
              <c:showLegendKey val="0"/>
              <c:showVal val="1"/>
              <c:showCatName val="0"/>
              <c:showSerName val="0"/>
              <c:showPercent val="0"/>
              <c:showBubbleSize val="0"/>
            </c:dLbl>
            <c:numFmt formatCode="#,##0.000" sourceLinked="0"/>
            <c:txPr>
              <a:bodyPr/>
              <a:lstStyle/>
              <a:p>
                <a:pPr>
                  <a:defRPr lang="es-UY" sz="1200"/>
                </a:pPr>
                <a:endParaRPr lang="en-US"/>
              </a:p>
            </c:txPr>
            <c:showLegendKey val="0"/>
            <c:showVal val="1"/>
            <c:showCatName val="0"/>
            <c:showSerName val="0"/>
            <c:showPercent val="0"/>
            <c:showBubbleSize val="0"/>
            <c:showLeaderLines val="0"/>
          </c:dLbls>
          <c:cat>
            <c:strRef>
              <c:f>'GINI In-kindTransfers'!$N$5:$Q$5</c:f>
              <c:strCache>
                <c:ptCount val="4"/>
                <c:pt idx="0">
                  <c:v>Net Market Income</c:v>
                </c:pt>
                <c:pt idx="1">
                  <c:v>Disposable Income</c:v>
                </c:pt>
                <c:pt idx="2">
                  <c:v>Post-fiscal Income</c:v>
                </c:pt>
                <c:pt idx="3">
                  <c:v>Final Income*</c:v>
                </c:pt>
              </c:strCache>
            </c:strRef>
          </c:cat>
          <c:val>
            <c:numRef>
              <c:f>'GINI In-kindTransfers'!$N$6:$Q$6</c:f>
              <c:numCache>
                <c:formatCode>General</c:formatCode>
                <c:ptCount val="4"/>
                <c:pt idx="0">
                  <c:v>0.48899999999999999</c:v>
                </c:pt>
                <c:pt idx="1">
                  <c:v>0.44700000000000001</c:v>
                </c:pt>
                <c:pt idx="3">
                  <c:v>0.36899999999999999</c:v>
                </c:pt>
              </c:numCache>
            </c:numRef>
          </c:val>
          <c:smooth val="0"/>
        </c:ser>
        <c:ser>
          <c:idx val="1"/>
          <c:order val="1"/>
          <c:tx>
            <c:strRef>
              <c:f>'GINI In-kindTransfers'!$M$7</c:f>
              <c:strCache>
                <c:ptCount val="1"/>
                <c:pt idx="0">
                  <c:v>Bolivia</c:v>
                </c:pt>
              </c:strCache>
            </c:strRef>
          </c:tx>
          <c:spPr>
            <a:ln>
              <a:solidFill>
                <a:schemeClr val="accent3"/>
              </a:solidFill>
            </a:ln>
          </c:spPr>
          <c:marker>
            <c:spPr>
              <a:solidFill>
                <a:schemeClr val="accent3"/>
              </a:solidFill>
              <a:ln>
                <a:solidFill>
                  <a:schemeClr val="accent3"/>
                </a:solidFill>
              </a:ln>
            </c:spPr>
          </c:marker>
          <c:dLbls>
            <c:dLbl>
              <c:idx val="0"/>
              <c:layout>
                <c:manualLayout>
                  <c:x val="-6.0882210177642802E-2"/>
                  <c:y val="-2.7776982109859001E-3"/>
                </c:manualLayout>
              </c:layout>
              <c:showLegendKey val="0"/>
              <c:showVal val="1"/>
              <c:showCatName val="0"/>
              <c:showSerName val="0"/>
              <c:showPercent val="0"/>
              <c:showBubbleSize val="0"/>
            </c:dLbl>
            <c:dLbl>
              <c:idx val="1"/>
              <c:layout>
                <c:manualLayout>
                  <c:x val="-2.75273950784472E-2"/>
                  <c:y val="-2.6106934001670801E-2"/>
                </c:manualLayout>
              </c:layout>
              <c:showLegendKey val="0"/>
              <c:showVal val="1"/>
              <c:showCatName val="0"/>
              <c:showSerName val="0"/>
              <c:showPercent val="0"/>
              <c:showBubbleSize val="0"/>
            </c:dLbl>
            <c:dLbl>
              <c:idx val="2"/>
              <c:layout>
                <c:manualLayout>
                  <c:x val="6.5567221507620496E-3"/>
                  <c:y val="-2.9456916646602899E-2"/>
                </c:manualLayout>
              </c:layout>
              <c:showLegendKey val="0"/>
              <c:showVal val="1"/>
              <c:showCatName val="0"/>
              <c:showSerName val="0"/>
              <c:showPercent val="0"/>
              <c:showBubbleSize val="0"/>
            </c:dLbl>
            <c:dLbl>
              <c:idx val="3"/>
              <c:layout>
                <c:manualLayout>
                  <c:x val="-3.2127142111231598E-2"/>
                  <c:y val="-2.1205302709494601E-2"/>
                </c:manualLayout>
              </c:layout>
              <c:showLegendKey val="0"/>
              <c:showVal val="1"/>
              <c:showCatName val="0"/>
              <c:showSerName val="0"/>
              <c:showPercent val="0"/>
              <c:showBubbleSize val="0"/>
            </c:dLbl>
            <c:numFmt formatCode="#,##0.000" sourceLinked="0"/>
            <c:txPr>
              <a:bodyPr/>
              <a:lstStyle/>
              <a:p>
                <a:pPr>
                  <a:defRPr lang="es-UY" sz="1200"/>
                </a:pPr>
                <a:endParaRPr lang="en-US"/>
              </a:p>
            </c:txPr>
            <c:showLegendKey val="0"/>
            <c:showVal val="1"/>
            <c:showCatName val="0"/>
            <c:showSerName val="0"/>
            <c:showPercent val="0"/>
            <c:showBubbleSize val="0"/>
            <c:showLeaderLines val="0"/>
          </c:dLbls>
          <c:cat>
            <c:strRef>
              <c:f>'GINI In-kindTransfers'!$N$5:$Q$5</c:f>
              <c:strCache>
                <c:ptCount val="4"/>
                <c:pt idx="0">
                  <c:v>Net Market Income</c:v>
                </c:pt>
                <c:pt idx="1">
                  <c:v>Disposable Income</c:v>
                </c:pt>
                <c:pt idx="2">
                  <c:v>Post-fiscal Income</c:v>
                </c:pt>
                <c:pt idx="3">
                  <c:v>Final Income*</c:v>
                </c:pt>
              </c:strCache>
            </c:strRef>
          </c:cat>
          <c:val>
            <c:numRef>
              <c:f>'GINI In-kindTransfers'!$N$7:$Q$7</c:f>
              <c:numCache>
                <c:formatCode>0.000</c:formatCode>
                <c:ptCount val="4"/>
                <c:pt idx="0">
                  <c:v>0.503</c:v>
                </c:pt>
                <c:pt idx="1">
                  <c:v>0.49299999999999999</c:v>
                </c:pt>
                <c:pt idx="2">
                  <c:v>0.50070000000000003</c:v>
                </c:pt>
                <c:pt idx="3">
                  <c:v>0.441</c:v>
                </c:pt>
              </c:numCache>
            </c:numRef>
          </c:val>
          <c:smooth val="0"/>
        </c:ser>
        <c:ser>
          <c:idx val="2"/>
          <c:order val="2"/>
          <c:tx>
            <c:strRef>
              <c:f>'GINI In-kindTransfers'!$M$8</c:f>
              <c:strCache>
                <c:ptCount val="1"/>
                <c:pt idx="0">
                  <c:v>Brazil</c:v>
                </c:pt>
              </c:strCache>
            </c:strRef>
          </c:tx>
          <c:spPr>
            <a:ln>
              <a:solidFill>
                <a:schemeClr val="accent2"/>
              </a:solidFill>
            </a:ln>
          </c:spPr>
          <c:marker>
            <c:spPr>
              <a:solidFill>
                <a:schemeClr val="accent2"/>
              </a:solidFill>
              <a:ln>
                <a:solidFill>
                  <a:schemeClr val="accent2"/>
                </a:solidFill>
              </a:ln>
            </c:spPr>
          </c:marker>
          <c:dLbls>
            <c:dLbl>
              <c:idx val="0"/>
              <c:layout>
                <c:manualLayout>
                  <c:x val="-6.8008824114613495E-2"/>
                  <c:y val="1.82748538011696E-2"/>
                </c:manualLayout>
              </c:layout>
              <c:showLegendKey val="0"/>
              <c:showVal val="1"/>
              <c:showCatName val="0"/>
              <c:showSerName val="0"/>
              <c:showPercent val="0"/>
              <c:showBubbleSize val="0"/>
            </c:dLbl>
            <c:dLbl>
              <c:idx val="2"/>
              <c:layout>
                <c:manualLayout>
                  <c:x val="-3.2008132756218201E-2"/>
                  <c:y val="-2.8698553172194999E-2"/>
                </c:manualLayout>
              </c:layout>
              <c:showLegendKey val="0"/>
              <c:showVal val="1"/>
              <c:showCatName val="0"/>
              <c:showSerName val="0"/>
              <c:showPercent val="0"/>
              <c:showBubbleSize val="0"/>
            </c:dLbl>
            <c:dLbl>
              <c:idx val="4"/>
              <c:layout>
                <c:manualLayout>
                  <c:x val="-1.5283503575918699E-3"/>
                  <c:y val="0"/>
                </c:manualLayout>
              </c:layout>
              <c:showLegendKey val="0"/>
              <c:showVal val="1"/>
              <c:showCatName val="0"/>
              <c:showSerName val="0"/>
              <c:showPercent val="0"/>
              <c:showBubbleSize val="0"/>
            </c:dLbl>
            <c:numFmt formatCode="#,##0.000" sourceLinked="0"/>
            <c:txPr>
              <a:bodyPr/>
              <a:lstStyle/>
              <a:p>
                <a:pPr>
                  <a:defRPr lang="es-UY" sz="1200"/>
                </a:pPr>
                <a:endParaRPr lang="en-US"/>
              </a:p>
            </c:txPr>
            <c:showLegendKey val="0"/>
            <c:showVal val="1"/>
            <c:showCatName val="0"/>
            <c:showSerName val="0"/>
            <c:showPercent val="0"/>
            <c:showBubbleSize val="0"/>
            <c:showLeaderLines val="0"/>
          </c:dLbls>
          <c:cat>
            <c:strRef>
              <c:f>'GINI In-kindTransfers'!$N$5:$Q$5</c:f>
              <c:strCache>
                <c:ptCount val="4"/>
                <c:pt idx="0">
                  <c:v>Net Market Income</c:v>
                </c:pt>
                <c:pt idx="1">
                  <c:v>Disposable Income</c:v>
                </c:pt>
                <c:pt idx="2">
                  <c:v>Post-fiscal Income</c:v>
                </c:pt>
                <c:pt idx="3">
                  <c:v>Final Income*</c:v>
                </c:pt>
              </c:strCache>
            </c:strRef>
          </c:cat>
          <c:val>
            <c:numRef>
              <c:f>'GINI In-kindTransfers'!$N$8:$Q$8</c:f>
              <c:numCache>
                <c:formatCode>0.000</c:formatCode>
                <c:ptCount val="4"/>
                <c:pt idx="0">
                  <c:v>0.56310000000000004</c:v>
                </c:pt>
                <c:pt idx="1">
                  <c:v>0.54249999999999998</c:v>
                </c:pt>
                <c:pt idx="2">
                  <c:v>0.54059999999999997</c:v>
                </c:pt>
                <c:pt idx="3">
                  <c:v>0.45</c:v>
                </c:pt>
              </c:numCache>
            </c:numRef>
          </c:val>
          <c:smooth val="0"/>
        </c:ser>
        <c:ser>
          <c:idx val="3"/>
          <c:order val="3"/>
          <c:tx>
            <c:strRef>
              <c:f>'GINI In-kindTransfers'!$M$9</c:f>
              <c:strCache>
                <c:ptCount val="1"/>
                <c:pt idx="0">
                  <c:v>Mexico</c:v>
                </c:pt>
              </c:strCache>
            </c:strRef>
          </c:tx>
          <c:dLbls>
            <c:dLbl>
              <c:idx val="0"/>
              <c:layout>
                <c:manualLayout>
                  <c:x val="-2.0752883094106001E-2"/>
                  <c:y val="-2.7979232293141601E-2"/>
                </c:manualLayout>
              </c:layout>
              <c:showLegendKey val="0"/>
              <c:showVal val="1"/>
              <c:showCatName val="0"/>
              <c:showSerName val="0"/>
              <c:showPercent val="0"/>
              <c:showBubbleSize val="0"/>
            </c:dLbl>
            <c:dLbl>
              <c:idx val="1"/>
              <c:layout>
                <c:manualLayout>
                  <c:x val="-1.80108362987869E-2"/>
                  <c:y val="3.6411226298020398E-2"/>
                </c:manualLayout>
              </c:layout>
              <c:showLegendKey val="0"/>
              <c:showVal val="1"/>
              <c:showCatName val="0"/>
              <c:showSerName val="0"/>
              <c:showPercent val="0"/>
              <c:showBubbleSize val="0"/>
            </c:dLbl>
            <c:dLbl>
              <c:idx val="2"/>
              <c:layout>
                <c:manualLayout>
                  <c:x val="-5.5413860317827398E-17"/>
                  <c:y val="-1.30534670008354E-2"/>
                </c:manualLayout>
              </c:layout>
              <c:showLegendKey val="0"/>
              <c:showVal val="1"/>
              <c:showCatName val="0"/>
              <c:showSerName val="0"/>
              <c:showPercent val="0"/>
              <c:showBubbleSize val="0"/>
            </c:dLbl>
            <c:dLbl>
              <c:idx val="3"/>
              <c:layout>
                <c:manualLayout>
                  <c:x val="-6.7430861863048003E-3"/>
                  <c:y val="4.9159374692752996E-3"/>
                </c:manualLayout>
              </c:layout>
              <c:showLegendKey val="0"/>
              <c:showVal val="1"/>
              <c:showCatName val="0"/>
              <c:showSerName val="0"/>
              <c:showPercent val="0"/>
              <c:showBubbleSize val="0"/>
            </c:dLbl>
            <c:numFmt formatCode="#,##0.000" sourceLinked="0"/>
            <c:txPr>
              <a:bodyPr/>
              <a:lstStyle/>
              <a:p>
                <a:pPr>
                  <a:defRPr lang="es-UY" sz="1200"/>
                </a:pPr>
                <a:endParaRPr lang="en-US"/>
              </a:p>
            </c:txPr>
            <c:showLegendKey val="0"/>
            <c:showVal val="1"/>
            <c:showCatName val="0"/>
            <c:showSerName val="0"/>
            <c:showPercent val="0"/>
            <c:showBubbleSize val="0"/>
            <c:showLeaderLines val="0"/>
          </c:dLbls>
          <c:cat>
            <c:strRef>
              <c:f>'GINI In-kindTransfers'!$N$5:$Q$5</c:f>
              <c:strCache>
                <c:ptCount val="4"/>
                <c:pt idx="0">
                  <c:v>Net Market Income</c:v>
                </c:pt>
                <c:pt idx="1">
                  <c:v>Disposable Income</c:v>
                </c:pt>
                <c:pt idx="2">
                  <c:v>Post-fiscal Income</c:v>
                </c:pt>
                <c:pt idx="3">
                  <c:v>Final Income*</c:v>
                </c:pt>
              </c:strCache>
            </c:strRef>
          </c:cat>
          <c:val>
            <c:numRef>
              <c:f>'GINI In-kindTransfers'!$N$9:$Q$9</c:f>
              <c:numCache>
                <c:formatCode>0.000</c:formatCode>
                <c:ptCount val="4"/>
                <c:pt idx="0">
                  <c:v>0.49749896999999998</c:v>
                </c:pt>
                <c:pt idx="1">
                  <c:v>0.48764236999999999</c:v>
                </c:pt>
                <c:pt idx="2">
                  <c:v>0.48088023000000002</c:v>
                </c:pt>
                <c:pt idx="3" formatCode="General">
                  <c:v>0.43740000000000001</c:v>
                </c:pt>
              </c:numCache>
            </c:numRef>
          </c:val>
          <c:smooth val="0"/>
        </c:ser>
        <c:ser>
          <c:idx val="4"/>
          <c:order val="4"/>
          <c:tx>
            <c:strRef>
              <c:f>'GINI In-kindTransfers'!$M$10</c:f>
              <c:strCache>
                <c:ptCount val="1"/>
                <c:pt idx="0">
                  <c:v>Peru</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dLbl>
              <c:idx val="0"/>
              <c:layout>
                <c:manualLayout>
                  <c:x val="-6.4408366396578598E-2"/>
                  <c:y val="-2.7801561797204801E-2"/>
                </c:manualLayout>
              </c:layout>
              <c:showLegendKey val="0"/>
              <c:showVal val="1"/>
              <c:showCatName val="0"/>
              <c:showSerName val="0"/>
              <c:showPercent val="0"/>
              <c:showBubbleSize val="0"/>
            </c:dLbl>
            <c:dLbl>
              <c:idx val="1"/>
              <c:layout>
                <c:manualLayout>
                  <c:x val="-5.7827857611080599E-2"/>
                  <c:y val="1.39841002324812E-2"/>
                </c:manualLayout>
              </c:layout>
              <c:showLegendKey val="0"/>
              <c:showVal val="1"/>
              <c:showCatName val="0"/>
              <c:showSerName val="0"/>
              <c:showPercent val="0"/>
              <c:showBubbleSize val="0"/>
            </c:dLbl>
            <c:dLbl>
              <c:idx val="2"/>
              <c:layout>
                <c:manualLayout>
                  <c:x val="-4.0458517117828802E-2"/>
                  <c:y val="-3.0106439723252099E-2"/>
                </c:manualLayout>
              </c:layout>
              <c:showLegendKey val="0"/>
              <c:showVal val="1"/>
              <c:showCatName val="0"/>
              <c:showSerName val="0"/>
              <c:showPercent val="0"/>
              <c:showBubbleSize val="0"/>
            </c:dLbl>
            <c:dLbl>
              <c:idx val="3"/>
              <c:layout>
                <c:manualLayout>
                  <c:x val="-5.8243061815623297E-2"/>
                  <c:y val="-2.5496296789467101E-2"/>
                </c:manualLayout>
              </c:layout>
              <c:showLegendKey val="0"/>
              <c:showVal val="1"/>
              <c:showCatName val="0"/>
              <c:showSerName val="0"/>
              <c:showPercent val="0"/>
              <c:showBubbleSize val="0"/>
            </c:dLbl>
            <c:dLbl>
              <c:idx val="4"/>
              <c:layout>
                <c:manualLayout>
                  <c:x val="1.54543899938541E-3"/>
                  <c:y val="1.82748538011696E-2"/>
                </c:manualLayout>
              </c:layout>
              <c:showLegendKey val="0"/>
              <c:showVal val="1"/>
              <c:showCatName val="0"/>
              <c:showSerName val="0"/>
              <c:showPercent val="0"/>
              <c:showBubbleSize val="0"/>
            </c:dLbl>
            <c:numFmt formatCode="#,##0.000" sourceLinked="0"/>
            <c:txPr>
              <a:bodyPr/>
              <a:lstStyle/>
              <a:p>
                <a:pPr>
                  <a:defRPr lang="es-UY" sz="1200"/>
                </a:pPr>
                <a:endParaRPr lang="en-US"/>
              </a:p>
            </c:txPr>
            <c:showLegendKey val="0"/>
            <c:showVal val="1"/>
            <c:showCatName val="0"/>
            <c:showSerName val="0"/>
            <c:showPercent val="0"/>
            <c:showBubbleSize val="0"/>
            <c:showLeaderLines val="0"/>
          </c:dLbls>
          <c:cat>
            <c:strRef>
              <c:f>'GINI In-kindTransfers'!$N$5:$Q$5</c:f>
              <c:strCache>
                <c:ptCount val="4"/>
                <c:pt idx="0">
                  <c:v>Net Market Income</c:v>
                </c:pt>
                <c:pt idx="1">
                  <c:v>Disposable Income</c:v>
                </c:pt>
                <c:pt idx="2">
                  <c:v>Post-fiscal Income</c:v>
                </c:pt>
                <c:pt idx="3">
                  <c:v>Final Income*</c:v>
                </c:pt>
              </c:strCache>
            </c:strRef>
          </c:cat>
          <c:val>
            <c:numRef>
              <c:f>'GINI In-kindTransfers'!$N$10:$Q$10</c:f>
              <c:numCache>
                <c:formatCode>0.000</c:formatCode>
                <c:ptCount val="4"/>
                <c:pt idx="0">
                  <c:v>0.49809999999999999</c:v>
                </c:pt>
                <c:pt idx="1">
                  <c:v>0.49370000000000003</c:v>
                </c:pt>
                <c:pt idx="2">
                  <c:v>0.489209</c:v>
                </c:pt>
                <c:pt idx="3">
                  <c:v>0.46899999999999997</c:v>
                </c:pt>
              </c:numCache>
            </c:numRef>
          </c:val>
          <c:smooth val="0"/>
        </c:ser>
        <c:ser>
          <c:idx val="5"/>
          <c:order val="5"/>
          <c:tx>
            <c:strRef>
              <c:f>'GINI In-kindTransfers'!$M$11</c:f>
              <c:strCache>
                <c:ptCount val="1"/>
                <c:pt idx="0">
                  <c:v>Uruguay</c:v>
                </c:pt>
              </c:strCache>
            </c:strRef>
          </c:tx>
          <c:spPr>
            <a:ln>
              <a:solidFill>
                <a:srgbClr val="FFC000"/>
              </a:solidFill>
            </a:ln>
          </c:spPr>
          <c:marker>
            <c:spPr>
              <a:solidFill>
                <a:srgbClr val="FFC000"/>
              </a:solidFill>
              <a:ln>
                <a:solidFill>
                  <a:srgbClr val="FFC000"/>
                </a:solidFill>
              </a:ln>
            </c:spPr>
          </c:marker>
          <c:dLbls>
            <c:dLbl>
              <c:idx val="1"/>
              <c:layout>
                <c:manualLayout>
                  <c:x val="-3.3562154190590401E-2"/>
                  <c:y val="2.6107011373213501E-2"/>
                </c:manualLayout>
              </c:layout>
              <c:showLegendKey val="0"/>
              <c:showVal val="1"/>
              <c:showCatName val="0"/>
              <c:showSerName val="0"/>
              <c:showPercent val="0"/>
              <c:showBubbleSize val="0"/>
            </c:dLbl>
            <c:dLbl>
              <c:idx val="2"/>
              <c:layout>
                <c:manualLayout>
                  <c:x val="-3.2095357509429601E-2"/>
                  <c:y val="3.9160195436096799E-2"/>
                </c:manualLayout>
              </c:layout>
              <c:showLegendKey val="0"/>
              <c:showVal val="1"/>
              <c:showCatName val="0"/>
              <c:showSerName val="0"/>
              <c:showPercent val="0"/>
              <c:showBubbleSize val="0"/>
            </c:dLbl>
            <c:dLbl>
              <c:idx val="3"/>
              <c:layout>
                <c:manualLayout>
                  <c:x val="-5.19639121581238E-2"/>
                  <c:y val="3.1328320802004997E-2"/>
                </c:manualLayout>
              </c:layout>
              <c:showLegendKey val="0"/>
              <c:showVal val="1"/>
              <c:showCatName val="0"/>
              <c:showSerName val="0"/>
              <c:showPercent val="0"/>
              <c:showBubbleSize val="0"/>
            </c:dLbl>
            <c:dLbl>
              <c:idx val="4"/>
              <c:layout>
                <c:manualLayout>
                  <c:x val="9.8897454927303501E-17"/>
                  <c:y val="-1.22898436731885E-2"/>
                </c:manualLayout>
              </c:layout>
              <c:showLegendKey val="0"/>
              <c:showVal val="1"/>
              <c:showCatName val="0"/>
              <c:showSerName val="0"/>
              <c:showPercent val="0"/>
              <c:showBubbleSize val="0"/>
            </c:dLbl>
            <c:txPr>
              <a:bodyPr/>
              <a:lstStyle/>
              <a:p>
                <a:pPr>
                  <a:defRPr lang="es-ES" sz="1200"/>
                </a:pPr>
                <a:endParaRPr lang="en-US"/>
              </a:p>
            </c:txPr>
            <c:showLegendKey val="0"/>
            <c:showVal val="1"/>
            <c:showCatName val="0"/>
            <c:showSerName val="0"/>
            <c:showPercent val="0"/>
            <c:showBubbleSize val="0"/>
            <c:showLeaderLines val="0"/>
          </c:dLbls>
          <c:cat>
            <c:strRef>
              <c:f>'GINI In-kindTransfers'!$N$5:$Q$5</c:f>
              <c:strCache>
                <c:ptCount val="4"/>
                <c:pt idx="0">
                  <c:v>Net Market Income</c:v>
                </c:pt>
                <c:pt idx="1">
                  <c:v>Disposable Income</c:v>
                </c:pt>
                <c:pt idx="2">
                  <c:v>Post-fiscal Income</c:v>
                </c:pt>
                <c:pt idx="3">
                  <c:v>Final Income*</c:v>
                </c:pt>
              </c:strCache>
            </c:strRef>
          </c:cat>
          <c:val>
            <c:numRef>
              <c:f>'GINI In-kindTransfers'!$N$11:$Q$11</c:f>
              <c:numCache>
                <c:formatCode>0.000</c:formatCode>
                <c:ptCount val="4"/>
                <c:pt idx="0">
                  <c:v>0.47798602000000001</c:v>
                </c:pt>
                <c:pt idx="1">
                  <c:v>0.45699601000000001</c:v>
                </c:pt>
                <c:pt idx="2">
                  <c:v>0.45896705999999998</c:v>
                </c:pt>
                <c:pt idx="3">
                  <c:v>0.39600000000000002</c:v>
                </c:pt>
              </c:numCache>
            </c:numRef>
          </c:val>
          <c:smooth val="0"/>
        </c:ser>
        <c:dLbls>
          <c:showLegendKey val="0"/>
          <c:showVal val="0"/>
          <c:showCatName val="0"/>
          <c:showSerName val="0"/>
          <c:showPercent val="0"/>
          <c:showBubbleSize val="0"/>
        </c:dLbls>
        <c:marker val="1"/>
        <c:smooth val="0"/>
        <c:axId val="99058176"/>
        <c:axId val="85566592"/>
      </c:lineChart>
      <c:catAx>
        <c:axId val="99058176"/>
        <c:scaling>
          <c:orientation val="minMax"/>
        </c:scaling>
        <c:delete val="0"/>
        <c:axPos val="b"/>
        <c:numFmt formatCode="General" sourceLinked="1"/>
        <c:majorTickMark val="out"/>
        <c:minorTickMark val="none"/>
        <c:tickLblPos val="nextTo"/>
        <c:txPr>
          <a:bodyPr rot="-5400000" vert="horz"/>
          <a:lstStyle/>
          <a:p>
            <a:pPr>
              <a:defRPr lang="es-UY" sz="1200"/>
            </a:pPr>
            <a:endParaRPr lang="en-US"/>
          </a:p>
        </c:txPr>
        <c:crossAx val="85566592"/>
        <c:crosses val="autoZero"/>
        <c:auto val="1"/>
        <c:lblAlgn val="ctr"/>
        <c:lblOffset val="100"/>
        <c:noMultiLvlLbl val="0"/>
      </c:catAx>
      <c:valAx>
        <c:axId val="85566592"/>
        <c:scaling>
          <c:orientation val="minMax"/>
          <c:max val="0.57999999999999996"/>
          <c:min val="0.35"/>
        </c:scaling>
        <c:delete val="0"/>
        <c:axPos val="l"/>
        <c:majorGridlines/>
        <c:title>
          <c:tx>
            <c:rich>
              <a:bodyPr rot="-5400000" vert="horz"/>
              <a:lstStyle/>
              <a:p>
                <a:pPr>
                  <a:defRPr lang="es-UY" sz="1600"/>
                </a:pPr>
                <a:r>
                  <a:rPr lang="en-US" sz="1600"/>
                  <a:t>Gini</a:t>
                </a:r>
              </a:p>
            </c:rich>
          </c:tx>
          <c:layout/>
          <c:overlay val="0"/>
        </c:title>
        <c:numFmt formatCode="General" sourceLinked="1"/>
        <c:majorTickMark val="out"/>
        <c:minorTickMark val="none"/>
        <c:tickLblPos val="nextTo"/>
        <c:txPr>
          <a:bodyPr/>
          <a:lstStyle/>
          <a:p>
            <a:pPr>
              <a:defRPr lang="es-UY" sz="1200"/>
            </a:pPr>
            <a:endParaRPr lang="en-US"/>
          </a:p>
        </c:txPr>
        <c:crossAx val="99058176"/>
        <c:crosses val="autoZero"/>
        <c:crossBetween val="between"/>
      </c:valAx>
    </c:plotArea>
    <c:legend>
      <c:legendPos val="r"/>
      <c:layout/>
      <c:overlay val="0"/>
      <c:txPr>
        <a:bodyPr/>
        <a:lstStyle/>
        <a:p>
          <a:pPr>
            <a:defRPr lang="es-UY" sz="1200"/>
          </a:pPr>
          <a:endParaRPr lang="en-US"/>
        </a:p>
      </c:txPr>
    </c:legend>
    <c:plotVisOnly val="1"/>
    <c:dispBlanksAs val="span"/>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Poverty Rate at $4 PPP/day for Each Income Concept </a:t>
            </a:r>
          </a:p>
          <a:p>
            <a:pPr>
              <a:defRPr sz="1400"/>
            </a:pPr>
            <a:r>
              <a:rPr lang="en-US" sz="1400"/>
              <a:t>(Pensions included in Market Income)</a:t>
            </a:r>
          </a:p>
        </c:rich>
      </c:tx>
      <c:layout/>
      <c:overlay val="0"/>
    </c:title>
    <c:autoTitleDeleted val="0"/>
    <c:plotArea>
      <c:layout/>
      <c:lineChart>
        <c:grouping val="standard"/>
        <c:varyColors val="0"/>
        <c:ser>
          <c:idx val="0"/>
          <c:order val="0"/>
          <c:tx>
            <c:v>Argentina (2009)</c:v>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('Poverty$4PPP'!$H$11,'Poverty$4PPP'!$E$11:$F$11)</c:f>
              <c:numCache>
                <c:formatCode>0.0%</c:formatCode>
                <c:ptCount val="3"/>
                <c:pt idx="1">
                  <c:v>0.219</c:v>
                </c:pt>
                <c:pt idx="2">
                  <c:v>0.14399999999999999</c:v>
                </c:pt>
              </c:numCache>
            </c:numRef>
          </c:val>
          <c:smooth val="0"/>
        </c:ser>
        <c:ser>
          <c:idx val="1"/>
          <c:order val="1"/>
          <c:tx>
            <c:v>Bolivia (2009)</c:v>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'Poverty$4PPP'!$D$12:$G$12</c:f>
              <c:numCache>
                <c:formatCode>0.0%</c:formatCode>
                <c:ptCount val="4"/>
                <c:pt idx="0">
                  <c:v>0.32488</c:v>
                </c:pt>
                <c:pt idx="1">
                  <c:v>0.32488</c:v>
                </c:pt>
                <c:pt idx="2">
                  <c:v>0.30656</c:v>
                </c:pt>
                <c:pt idx="3">
                  <c:v>0.33926000000000001</c:v>
                </c:pt>
              </c:numCache>
            </c:numRef>
          </c:val>
          <c:smooth val="0"/>
        </c:ser>
        <c:ser>
          <c:idx val="2"/>
          <c:order val="2"/>
          <c:tx>
            <c:strRef>
              <c:f>'Poverty$4PPP'!$C$13</c:f>
              <c:strCache>
                <c:ptCount val="1"/>
                <c:pt idx="0">
                  <c:v>Brazil (2009)</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'Poverty$4PPP'!$D$13:$G$13</c:f>
              <c:numCache>
                <c:formatCode>0.0%</c:formatCode>
                <c:ptCount val="4"/>
                <c:pt idx="0">
                  <c:v>0.26200000000000001</c:v>
                </c:pt>
                <c:pt idx="1">
                  <c:v>0.27200000000000002</c:v>
                </c:pt>
                <c:pt idx="2">
                  <c:v>0.23219999999999999</c:v>
                </c:pt>
                <c:pt idx="3">
                  <c:v>0.30959999999999999</c:v>
                </c:pt>
              </c:numCache>
            </c:numRef>
          </c:val>
          <c:smooth val="0"/>
        </c:ser>
        <c:ser>
          <c:idx val="8"/>
          <c:order val="3"/>
          <c:tx>
            <c:strRef>
              <c:f>'Poverty$4PPP'!$C$14</c:f>
              <c:strCache>
                <c:ptCount val="1"/>
                <c:pt idx="0">
                  <c:v>Mexico (2010)</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'Poverty$4PPP'!$D$14:$G$14</c:f>
              <c:numCache>
                <c:formatCode>0.0%</c:formatCode>
                <c:ptCount val="4"/>
                <c:pt idx="0">
                  <c:v>0.24683079999999999</c:v>
                </c:pt>
                <c:pt idx="1">
                  <c:v>0.24901599999999999</c:v>
                </c:pt>
                <c:pt idx="2">
                  <c:v>0.2314823</c:v>
                </c:pt>
                <c:pt idx="3">
                  <c:v>0.23820340000000001</c:v>
                </c:pt>
              </c:numCache>
            </c:numRef>
          </c:val>
          <c:smooth val="0"/>
        </c:ser>
        <c:ser>
          <c:idx val="10"/>
          <c:order val="4"/>
          <c:tx>
            <c:strRef>
              <c:f>'Poverty$4PPP'!$C$15</c:f>
              <c:strCache>
                <c:ptCount val="1"/>
                <c:pt idx="0">
                  <c:v>Peru (2009)</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'Poverty$4PPP'!$D$15:$G$15</c:f>
              <c:numCache>
                <c:formatCode>0.0%</c:formatCode>
                <c:ptCount val="4"/>
                <c:pt idx="0">
                  <c:v>0.28570000000000001</c:v>
                </c:pt>
                <c:pt idx="1">
                  <c:v>0.28570000000000001</c:v>
                </c:pt>
                <c:pt idx="2">
                  <c:v>0.27800000000000002</c:v>
                </c:pt>
                <c:pt idx="3">
                  <c:v>0.28689999999999999</c:v>
                </c:pt>
              </c:numCache>
            </c:numRef>
          </c:val>
          <c:smooth val="0"/>
        </c:ser>
        <c:ser>
          <c:idx val="11"/>
          <c:order val="5"/>
          <c:tx>
            <c:strRef>
              <c:f>'Poverty$4PPP'!$C$16</c:f>
              <c:strCache>
                <c:ptCount val="1"/>
                <c:pt idx="0">
                  <c:v>Uruguay (2009)</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'Poverty$4PPP'!$D$16:$G$16</c:f>
              <c:numCache>
                <c:formatCode>0.0%</c:formatCode>
                <c:ptCount val="4"/>
                <c:pt idx="0">
                  <c:v>0.1156513654</c:v>
                </c:pt>
                <c:pt idx="1">
                  <c:v>0.1171716783</c:v>
                </c:pt>
                <c:pt idx="2">
                  <c:v>6.7026644900000001E-2</c:v>
                </c:pt>
                <c:pt idx="3">
                  <c:v>8.8732248499999999E-2</c:v>
                </c:pt>
              </c:numCache>
            </c:numRef>
          </c:val>
          <c:smooth val="0"/>
        </c:ser>
        <c:dLbls>
          <c:showLegendKey val="0"/>
          <c:showVal val="0"/>
          <c:showCatName val="0"/>
          <c:showSerName val="0"/>
          <c:showPercent val="0"/>
          <c:showBubbleSize val="0"/>
        </c:dLbls>
        <c:marker val="1"/>
        <c:smooth val="0"/>
        <c:axId val="99060224"/>
        <c:axId val="85570048"/>
      </c:lineChart>
      <c:catAx>
        <c:axId val="99060224"/>
        <c:scaling>
          <c:orientation val="minMax"/>
        </c:scaling>
        <c:delete val="0"/>
        <c:axPos val="b"/>
        <c:numFmt formatCode="General" sourceLinked="0"/>
        <c:majorTickMark val="out"/>
        <c:minorTickMark val="none"/>
        <c:tickLblPos val="low"/>
        <c:txPr>
          <a:bodyPr rot="0" vert="horz"/>
          <a:lstStyle/>
          <a:p>
            <a:pPr>
              <a:defRPr/>
            </a:pPr>
            <a:endParaRPr lang="en-US"/>
          </a:p>
        </c:txPr>
        <c:crossAx val="85570048"/>
        <c:crosses val="autoZero"/>
        <c:auto val="0"/>
        <c:lblAlgn val="l"/>
        <c:lblOffset val="100"/>
        <c:noMultiLvlLbl val="0"/>
      </c:catAx>
      <c:valAx>
        <c:axId val="85570048"/>
        <c:scaling>
          <c:orientation val="minMax"/>
          <c:min val="0"/>
        </c:scaling>
        <c:delete val="0"/>
        <c:axPos val="l"/>
        <c:majorGridlines/>
        <c:numFmt formatCode="0.0%" sourceLinked="0"/>
        <c:majorTickMark val="out"/>
        <c:minorTickMark val="none"/>
        <c:tickLblPos val="nextTo"/>
        <c:crossAx val="99060224"/>
        <c:crosses val="autoZero"/>
        <c:crossBetween val="between"/>
      </c:valAx>
    </c:plotArea>
    <c:legend>
      <c:legendPos val="r"/>
      <c:layout/>
      <c:overlay val="0"/>
    </c:legend>
    <c:plotVisOnly val="1"/>
    <c:dispBlanksAs val="gap"/>
    <c:showDLblsOverMax val="0"/>
  </c:chart>
  <c:txPr>
    <a:bodyPr/>
    <a:lstStyle/>
    <a:p>
      <a:pPr>
        <a:defRPr>
          <a:latin typeface="Garamond"/>
          <a:cs typeface="Garamond"/>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'Poverty$4PPP'!$C$9</c:f>
              <c:strCache>
                <c:ptCount val="1"/>
                <c:pt idx="0">
                  <c:v>Brazil (2009)</c:v>
                </c:pt>
              </c:strCache>
            </c:strRef>
          </c:tx>
          <c:spPr>
            <a:ln w="57150" cmpd="sng"/>
          </c:spPr>
          <c:marker>
            <c:spPr>
              <a:ln>
                <a:solidFill>
                  <a:srgbClr val="0000FF"/>
                </a:solidFill>
              </a:ln>
            </c:spPr>
          </c:marker>
          <c:cat>
            <c:strRef>
              <c:f>'Poverty$4PPP'!$D$8:$G$8</c:f>
              <c:strCache>
                <c:ptCount val="4"/>
                <c:pt idx="0">
                  <c:v>Market Income</c:v>
                </c:pt>
                <c:pt idx="1">
                  <c:v>Net Market Income</c:v>
                </c:pt>
                <c:pt idx="2">
                  <c:v>Disposable Income</c:v>
                </c:pt>
                <c:pt idx="3">
                  <c:v>Post-Fiscal Income</c:v>
                </c:pt>
              </c:strCache>
            </c:strRef>
          </c:cat>
          <c:val>
            <c:numRef>
              <c:f>'Poverty$4PPP'!$D$9:$G$9</c:f>
              <c:numCache>
                <c:formatCode>0.0%</c:formatCode>
                <c:ptCount val="4"/>
                <c:pt idx="0">
                  <c:v>0.26200000000000001</c:v>
                </c:pt>
                <c:pt idx="1">
                  <c:v>0.27200000000000002</c:v>
                </c:pt>
                <c:pt idx="2">
                  <c:v>0.23219999999999999</c:v>
                </c:pt>
                <c:pt idx="3">
                  <c:v>0.30959999999999999</c:v>
                </c:pt>
              </c:numCache>
            </c:numRef>
          </c:val>
          <c:smooth val="0"/>
        </c:ser>
        <c:ser>
          <c:idx val="1"/>
          <c:order val="1"/>
          <c:tx>
            <c:strRef>
              <c:f>'Poverty$4PPP'!$C$10</c:f>
              <c:strCache>
                <c:ptCount val="1"/>
                <c:pt idx="0">
                  <c:v>Mexico (2010)</c:v>
                </c:pt>
              </c:strCache>
            </c:strRef>
          </c:tx>
          <c:spPr>
            <a:ln w="57150" cmpd="sng">
              <a:solidFill>
                <a:srgbClr val="FF0000"/>
              </a:solidFill>
            </a:ln>
          </c:spPr>
          <c:marker>
            <c:spPr>
              <a:solidFill>
                <a:srgbClr val="FF0000"/>
              </a:solidFill>
              <a:ln w="57150" cmpd="sng">
                <a:solidFill>
                  <a:srgbClr val="FF0000"/>
                </a:solidFill>
              </a:ln>
            </c:spPr>
          </c:marker>
          <c:cat>
            <c:strRef>
              <c:f>'Poverty$4PPP'!$D$8:$G$8</c:f>
              <c:strCache>
                <c:ptCount val="4"/>
                <c:pt idx="0">
                  <c:v>Market Income</c:v>
                </c:pt>
                <c:pt idx="1">
                  <c:v>Net Market Income</c:v>
                </c:pt>
                <c:pt idx="2">
                  <c:v>Disposable Income</c:v>
                </c:pt>
                <c:pt idx="3">
                  <c:v>Post-Fiscal Income</c:v>
                </c:pt>
              </c:strCache>
            </c:strRef>
          </c:cat>
          <c:val>
            <c:numRef>
              <c:f>'Poverty$4PPP'!$D$10:$G$10</c:f>
              <c:numCache>
                <c:formatCode>0.0%</c:formatCode>
                <c:ptCount val="4"/>
                <c:pt idx="0">
                  <c:v>0.24683079999999999</c:v>
                </c:pt>
                <c:pt idx="1">
                  <c:v>0.24901599999999999</c:v>
                </c:pt>
                <c:pt idx="2">
                  <c:v>0.2314823</c:v>
                </c:pt>
                <c:pt idx="3">
                  <c:v>0.23820340000000001</c:v>
                </c:pt>
              </c:numCache>
            </c:numRef>
          </c:val>
          <c:smooth val="0"/>
        </c:ser>
        <c:ser>
          <c:idx val="2"/>
          <c:order val="2"/>
          <c:tx>
            <c:strRef>
              <c:f>'Poverty$4PPP'!$C$11</c:f>
              <c:strCache>
                <c:ptCount val="1"/>
                <c:pt idx="0">
                  <c:v>Peru (2009)</c:v>
                </c:pt>
              </c:strCache>
            </c:strRef>
          </c:tx>
          <c:spPr>
            <a:ln w="57150" cmpd="sng">
              <a:solidFill>
                <a:srgbClr val="008000"/>
              </a:solidFill>
            </a:ln>
          </c:spPr>
          <c:marker>
            <c:spPr>
              <a:solidFill>
                <a:srgbClr val="008000"/>
              </a:solidFill>
            </c:spPr>
          </c:marker>
          <c:dPt>
            <c:idx val="0"/>
            <c:marker>
              <c:spPr>
                <a:solidFill>
                  <a:srgbClr val="008000"/>
                </a:solidFill>
                <a:ln>
                  <a:solidFill>
                    <a:srgbClr val="008000"/>
                  </a:solidFill>
                </a:ln>
              </c:spPr>
            </c:marker>
            <c:bubble3D val="0"/>
          </c:dPt>
          <c:cat>
            <c:strRef>
              <c:f>'Poverty$4PPP'!$D$8:$G$8</c:f>
              <c:strCache>
                <c:ptCount val="4"/>
                <c:pt idx="0">
                  <c:v>Market Income</c:v>
                </c:pt>
                <c:pt idx="1">
                  <c:v>Net Market Income</c:v>
                </c:pt>
                <c:pt idx="2">
                  <c:v>Disposable Income</c:v>
                </c:pt>
                <c:pt idx="3">
                  <c:v>Post-Fiscal Income</c:v>
                </c:pt>
              </c:strCache>
            </c:strRef>
          </c:cat>
          <c:val>
            <c:numRef>
              <c:f>'Poverty$4PPP'!$D$11:$G$11</c:f>
              <c:numCache>
                <c:formatCode>0.0%</c:formatCode>
                <c:ptCount val="4"/>
                <c:pt idx="0">
                  <c:v>0.28570000000000001</c:v>
                </c:pt>
                <c:pt idx="1">
                  <c:v>0.28570000000000001</c:v>
                </c:pt>
                <c:pt idx="2">
                  <c:v>0.27800000000000002</c:v>
                </c:pt>
                <c:pt idx="3">
                  <c:v>0.28689999999999999</c:v>
                </c:pt>
              </c:numCache>
            </c:numRef>
          </c:val>
          <c:smooth val="0"/>
        </c:ser>
        <c:dLbls>
          <c:showLegendKey val="0"/>
          <c:showVal val="0"/>
          <c:showCatName val="0"/>
          <c:showSerName val="0"/>
          <c:showPercent val="0"/>
          <c:showBubbleSize val="0"/>
        </c:dLbls>
        <c:marker val="1"/>
        <c:smooth val="0"/>
        <c:axId val="102004224"/>
        <c:axId val="85571776"/>
      </c:lineChart>
      <c:catAx>
        <c:axId val="102004224"/>
        <c:scaling>
          <c:orientation val="minMax"/>
        </c:scaling>
        <c:delete val="0"/>
        <c:axPos val="b"/>
        <c:majorTickMark val="out"/>
        <c:minorTickMark val="none"/>
        <c:tickLblPos val="nextTo"/>
        <c:txPr>
          <a:bodyPr/>
          <a:lstStyle/>
          <a:p>
            <a:pPr>
              <a:defRPr sz="1400" b="1" i="0"/>
            </a:pPr>
            <a:endParaRPr lang="en-US"/>
          </a:p>
        </c:txPr>
        <c:crossAx val="85571776"/>
        <c:crosses val="autoZero"/>
        <c:auto val="1"/>
        <c:lblAlgn val="ctr"/>
        <c:lblOffset val="100"/>
        <c:noMultiLvlLbl val="0"/>
      </c:catAx>
      <c:valAx>
        <c:axId val="85571776"/>
        <c:scaling>
          <c:orientation val="minMax"/>
          <c:min val="0.2"/>
        </c:scaling>
        <c:delete val="0"/>
        <c:axPos val="l"/>
        <c:majorGridlines/>
        <c:numFmt formatCode="0.0%" sourceLinked="1"/>
        <c:majorTickMark val="out"/>
        <c:minorTickMark val="none"/>
        <c:tickLblPos val="nextTo"/>
        <c:txPr>
          <a:bodyPr/>
          <a:lstStyle/>
          <a:p>
            <a:pPr>
              <a:defRPr sz="1200" b="1" i="0"/>
            </a:pPr>
            <a:endParaRPr lang="en-US"/>
          </a:p>
        </c:txPr>
        <c:crossAx val="102004224"/>
        <c:crosses val="autoZero"/>
        <c:crossBetween val="between"/>
      </c:valAx>
    </c:plotArea>
    <c:legend>
      <c:legendPos val="r"/>
      <c:layout>
        <c:manualLayout>
          <c:xMode val="edge"/>
          <c:yMode val="edge"/>
          <c:x val="0.813902693795998"/>
          <c:y val="0.49156912859854301"/>
          <c:w val="0.17010236568173601"/>
          <c:h val="0.4297204285265360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7D3D88-6C41-1645-9EDB-43D2FD17593A}" type="datetimeFigureOut">
              <a:rPr lang="en-US" smtClean="0"/>
              <a:t>1/26/2014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5E749-54A4-F047-9DDE-65F017B7BBB7}" type="slidenum">
              <a:rPr lang="en-US" smtClean="0"/>
              <a:t>‹#›</a:t>
            </a:fld>
            <a:endParaRPr lang="en-US"/>
          </a:p>
        </p:txBody>
      </p:sp>
    </p:spTree>
    <p:extLst>
      <p:ext uri="{BB962C8B-B14F-4D97-AF65-F5344CB8AC3E}">
        <p14:creationId xmlns:p14="http://schemas.microsoft.com/office/powerpoint/2010/main" val="812420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3C5EB-2B29-6848-869E-E44A3FCDB9D0}" type="datetimeFigureOut">
              <a:rPr lang="en-US" smtClean="0"/>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1171D-68B6-9044-849A-5EB57D048A3E}" type="slidenum">
              <a:rPr lang="en-US" smtClean="0"/>
              <a:t>‹#›</a:t>
            </a:fld>
            <a:endParaRPr lang="en-US"/>
          </a:p>
        </p:txBody>
      </p:sp>
    </p:spTree>
    <p:extLst>
      <p:ext uri="{BB962C8B-B14F-4D97-AF65-F5344CB8AC3E}">
        <p14:creationId xmlns:p14="http://schemas.microsoft.com/office/powerpoint/2010/main" val="2880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matters but is not destiny. Uruguay showed was</a:t>
            </a:r>
            <a:r>
              <a:rPr lang="en-US" baseline="0" dirty="0" smtClean="0"/>
              <a:t> number 2 in terms of redistribution and number 1 in terms of poverty reduction but its budget size is close to Mexico´s.</a:t>
            </a:r>
          </a:p>
          <a:p>
            <a:r>
              <a:rPr lang="en-US" baseline="0" dirty="0" smtClean="0"/>
              <a:t>In Peru, fiscal space, however, may be a restriction.</a:t>
            </a:r>
            <a:endParaRPr lang="en-US" dirty="0"/>
          </a:p>
        </p:txBody>
      </p:sp>
      <p:sp>
        <p:nvSpPr>
          <p:cNvPr id="4" name="Slide Number Placeholder 3"/>
          <p:cNvSpPr>
            <a:spLocks noGrp="1"/>
          </p:cNvSpPr>
          <p:nvPr>
            <p:ph type="sldNum" sz="quarter" idx="10"/>
          </p:nvPr>
        </p:nvSpPr>
        <p:spPr/>
        <p:txBody>
          <a:bodyPr/>
          <a:lstStyle/>
          <a:p>
            <a:fld id="{F21314CB-95BE-4D48-8445-6D90DA81F2B2}" type="slidenum">
              <a:rPr lang="en-US" smtClean="0"/>
              <a:pPr/>
              <a:t>16</a:t>
            </a:fld>
            <a:endParaRPr lang="en-US"/>
          </a:p>
        </p:txBody>
      </p:sp>
    </p:spTree>
    <p:extLst>
      <p:ext uri="{BB962C8B-B14F-4D97-AF65-F5344CB8AC3E}">
        <p14:creationId xmlns:p14="http://schemas.microsoft.com/office/powerpoint/2010/main" val="410288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Most important program in Argentina is the pension moratorium, a ‘one-time’ program only that will be phased-out as those born before the eligibility date die out</a:t>
            </a:r>
          </a:p>
          <a:p>
            <a:endParaRPr lang="en-US" dirty="0"/>
          </a:p>
        </p:txBody>
      </p:sp>
      <p:sp>
        <p:nvSpPr>
          <p:cNvPr id="4" name="Slide Number Placeholder 3"/>
          <p:cNvSpPr>
            <a:spLocks noGrp="1"/>
          </p:cNvSpPr>
          <p:nvPr>
            <p:ph type="sldNum" sz="quarter" idx="10"/>
          </p:nvPr>
        </p:nvSpPr>
        <p:spPr/>
        <p:txBody>
          <a:bodyPr/>
          <a:lstStyle/>
          <a:p>
            <a:fld id="{B7A1171D-68B6-9044-849A-5EB57D048A3E}" type="slidenum">
              <a:rPr lang="en-US" smtClean="0"/>
              <a:t>17</a:t>
            </a:fld>
            <a:endParaRPr lang="en-US"/>
          </a:p>
        </p:txBody>
      </p:sp>
    </p:spTree>
    <p:extLst>
      <p:ext uri="{BB962C8B-B14F-4D97-AF65-F5344CB8AC3E}">
        <p14:creationId xmlns:p14="http://schemas.microsoft.com/office/powerpoint/2010/main" val="67755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C76679-262D-C14C-8C4D-8B33D8324D7E}" type="datetime1">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249463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965C14F-F774-FD4E-A1F6-7310A506ECDA}" type="datetime1">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272206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21E61927-9A5F-494E-95E9-5F3F88142E11}" type="datetime1">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54797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86AFAD5-B526-2F4D-B500-85D4E6B3F1B0}" type="datetime1">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400351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56403840-62A7-624D-9520-AA4AF938F8D5}" type="datetime1">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254354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7CA384EB-5837-6446-914D-8B83BF8B58BD}" type="datetime1">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96931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2486ABD4-57AA-EE4C-B31F-3ABF1D635B7B}" type="datetime1">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221409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7DCF2DE9-C4F5-4D4A-83BC-0842A09D2410}" type="datetime1">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25085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61270-C4E2-CE4B-803D-F25F21701DB9}" type="datetime1">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122915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C7F638A4-A86D-2A43-BA48-52C5E8C5F1B2}" type="datetime1">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116993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32BF91C5-7D77-D347-A1F2-BD3ECC895736}" type="datetime1">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0D499-FC2D-EC42-9311-10E1B0656D4F}" type="slidenum">
              <a:rPr lang="en-US" smtClean="0"/>
              <a:t>‹#›</a:t>
            </a:fld>
            <a:endParaRPr lang="en-US"/>
          </a:p>
        </p:txBody>
      </p:sp>
    </p:spTree>
    <p:extLst>
      <p:ext uri="{BB962C8B-B14F-4D97-AF65-F5344CB8AC3E}">
        <p14:creationId xmlns:p14="http://schemas.microsoft.com/office/powerpoint/2010/main" val="30002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487B6-7595-C54A-8942-13937EE615ED}" type="datetime1">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0D499-FC2D-EC42-9311-10E1B0656D4F}" type="slidenum">
              <a:rPr lang="en-US" smtClean="0"/>
              <a:t>‹#›</a:t>
            </a:fld>
            <a:endParaRPr lang="en-US"/>
          </a:p>
        </p:txBody>
      </p:sp>
    </p:spTree>
    <p:extLst>
      <p:ext uri="{BB962C8B-B14F-4D97-AF65-F5344CB8AC3E}">
        <p14:creationId xmlns:p14="http://schemas.microsoft.com/office/powerpoint/2010/main" val="38923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ommitmentoequity.org" TargetMode="Externa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ommitmentoequity.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0933"/>
            <a:ext cx="8001000" cy="2322772"/>
          </a:xfrm>
          <a:solidFill>
            <a:srgbClr val="30FAE6"/>
          </a:solidFill>
        </p:spPr>
        <p:txBody>
          <a:bodyPr>
            <a:noAutofit/>
          </a:bodyPr>
          <a:lstStyle/>
          <a:p>
            <a:r>
              <a:rPr lang="en-US" sz="3600" b="1" dirty="0" smtClean="0"/>
              <a:t/>
            </a:r>
            <a:br>
              <a:rPr lang="en-US" sz="3600" b="1" dirty="0" smtClean="0"/>
            </a:br>
            <a:r>
              <a:rPr lang="en-US" sz="3200" b="1" dirty="0" smtClean="0"/>
              <a:t>The Impact of Taxes and Social Spending on Inequality and Poverty in Argentina, Bolivia, Brazil, Mexico, Peru and Uruguay: </a:t>
            </a:r>
            <a:br>
              <a:rPr lang="en-US" sz="3200" b="1" dirty="0" smtClean="0"/>
            </a:br>
            <a:r>
              <a:rPr lang="en-US" sz="3200" b="1" dirty="0" smtClean="0"/>
              <a:t>An Overview</a:t>
            </a:r>
            <a:br>
              <a:rPr lang="en-US" sz="3200" b="1" dirty="0" smtClean="0"/>
            </a:br>
            <a:r>
              <a:rPr lang="en-US" sz="3200" b="1" dirty="0" err="1" smtClean="0"/>
              <a:t>Claudiney</a:t>
            </a:r>
            <a:r>
              <a:rPr lang="en-US" sz="3200" b="1" dirty="0" smtClean="0"/>
              <a:t> Pereira, Tulane University</a:t>
            </a:r>
            <a:r>
              <a:rPr lang="en-US" sz="3600" b="1" dirty="0" smtClean="0"/>
              <a:t/>
            </a:r>
            <a:br>
              <a:rPr lang="en-US" sz="3600" b="1" dirty="0" smtClean="0"/>
            </a:br>
            <a:endParaRPr lang="en-US" sz="3600" b="1" dirty="0"/>
          </a:p>
        </p:txBody>
      </p:sp>
      <p:sp>
        <p:nvSpPr>
          <p:cNvPr id="3" name="Subtitle 2"/>
          <p:cNvSpPr>
            <a:spLocks noGrp="1"/>
          </p:cNvSpPr>
          <p:nvPr>
            <p:ph type="subTitle" idx="1"/>
          </p:nvPr>
        </p:nvSpPr>
        <p:spPr>
          <a:xfrm>
            <a:off x="1371599" y="3863705"/>
            <a:ext cx="6948535" cy="1414465"/>
          </a:xfrm>
        </p:spPr>
        <p:txBody>
          <a:bodyPr>
            <a:noAutofit/>
          </a:bodyPr>
          <a:lstStyle/>
          <a:p>
            <a:r>
              <a:rPr lang="en-US" sz="2000" dirty="0" smtClean="0">
                <a:solidFill>
                  <a:schemeClr val="tx1"/>
                </a:solidFill>
              </a:rPr>
              <a:t>Public Finance Workshop </a:t>
            </a:r>
          </a:p>
          <a:p>
            <a:r>
              <a:rPr lang="en-US" sz="2000" dirty="0" smtClean="0">
                <a:solidFill>
                  <a:schemeClr val="tx1"/>
                </a:solidFill>
              </a:rPr>
              <a:t>ECLAC, United Nations</a:t>
            </a:r>
          </a:p>
          <a:p>
            <a:r>
              <a:rPr lang="en-US" sz="2000" i="1" dirty="0" smtClean="0">
                <a:solidFill>
                  <a:schemeClr val="tx1"/>
                </a:solidFill>
              </a:rPr>
              <a:t>Santiago, Chile</a:t>
            </a:r>
          </a:p>
          <a:p>
            <a:r>
              <a:rPr lang="en-US" sz="2000" i="1" dirty="0" smtClean="0">
                <a:solidFill>
                  <a:schemeClr val="tx1"/>
                </a:solidFill>
              </a:rPr>
              <a:t>January 22, 2014</a:t>
            </a:r>
            <a:endParaRPr lang="en-US" sz="2000" i="1" dirty="0"/>
          </a:p>
        </p:txBody>
      </p:sp>
      <p:sp>
        <p:nvSpPr>
          <p:cNvPr id="4" name="Slide Number Placeholder 3"/>
          <p:cNvSpPr>
            <a:spLocks noGrp="1"/>
          </p:cNvSpPr>
          <p:nvPr>
            <p:ph type="sldNum" sz="quarter" idx="12"/>
          </p:nvPr>
        </p:nvSpPr>
        <p:spPr/>
        <p:txBody>
          <a:bodyPr/>
          <a:lstStyle/>
          <a:p>
            <a:fld id="{12C0D499-FC2D-EC42-9311-10E1B0656D4F}" type="slidenum">
              <a:rPr lang="en-US" smtClean="0"/>
              <a:t>1</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l="4109" r="3653"/>
          <a:stretch/>
        </p:blipFill>
        <p:spPr bwMode="auto">
          <a:xfrm>
            <a:off x="685800" y="482282"/>
            <a:ext cx="2209800" cy="753851"/>
          </a:xfrm>
          <a:prstGeom prst="rect">
            <a:avLst/>
          </a:prstGeom>
          <a:noFill/>
          <a:ln>
            <a:noFill/>
          </a:ln>
          <a:extLst>
            <a:ext uri="{53640926-AAD7-44D8-BBD7-CCE9431645EC}">
              <a14:shadowObscured xmlns:a14="http://schemas.microsoft.com/office/drawing/2010/main"/>
            </a:ext>
          </a:extLst>
        </p:spPr>
      </p:pic>
      <p:pic>
        <p:nvPicPr>
          <p:cNvPr id="6" name="Picture 5" descr="logo for facts"/>
          <p:cNvPicPr/>
          <p:nvPr/>
        </p:nvPicPr>
        <p:blipFill>
          <a:blip r:embed="rId3">
            <a:extLst>
              <a:ext uri="{28A0092B-C50C-407E-A947-70E740481C1C}">
                <a14:useLocalDpi xmlns:a14="http://schemas.microsoft.com/office/drawing/2010/main" val="0"/>
              </a:ext>
            </a:extLst>
          </a:blip>
          <a:srcRect/>
          <a:stretch>
            <a:fillRect/>
          </a:stretch>
        </p:blipFill>
        <p:spPr bwMode="auto">
          <a:xfrm>
            <a:off x="6553201" y="482282"/>
            <a:ext cx="1905000" cy="753851"/>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685800" y="5554874"/>
            <a:ext cx="1257300" cy="591185"/>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4138931" y="5525664"/>
            <a:ext cx="857250" cy="620395"/>
          </a:xfrm>
          <a:prstGeom prst="rect">
            <a:avLst/>
          </a:prstGeom>
          <a:noFill/>
          <a:ln>
            <a:noFill/>
          </a:ln>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5530" y="5554874"/>
            <a:ext cx="407670" cy="631825"/>
          </a:xfrm>
          <a:prstGeom prst="rect">
            <a:avLst/>
          </a:prstGeom>
          <a:noFill/>
          <a:ln w="9525">
            <a:noFill/>
            <a:miter lim="800000"/>
            <a:headEnd/>
            <a:tailEnd/>
          </a:ln>
          <a:effectLst/>
        </p:spPr>
      </p:pic>
      <p:pic>
        <p:nvPicPr>
          <p:cNvPr id="10" name="Picture 9"/>
          <p:cNvPicPr/>
          <p:nvPr/>
        </p:nvPicPr>
        <p:blipFill>
          <a:blip r:embed="rId7">
            <a:extLst>
              <a:ext uri="{28A0092B-C50C-407E-A947-70E740481C1C}">
                <a14:useLocalDpi xmlns:a14="http://schemas.microsoft.com/office/drawing/2010/main" val="0"/>
              </a:ext>
            </a:extLst>
          </a:blip>
          <a:stretch>
            <a:fillRect/>
          </a:stretch>
        </p:blipFill>
        <p:spPr>
          <a:xfrm>
            <a:off x="2491845" y="5611389"/>
            <a:ext cx="584835" cy="575310"/>
          </a:xfrm>
          <a:prstGeom prst="rect">
            <a:avLst/>
          </a:prstGeom>
        </p:spPr>
      </p:pic>
      <p:pic>
        <p:nvPicPr>
          <p:cNvPr id="11" name="Picture 10"/>
          <p:cNvPicPr/>
          <p:nvPr/>
        </p:nvPicPr>
        <p:blipFill>
          <a:blip r:embed="rId8">
            <a:extLst>
              <a:ext uri="{28A0092B-C50C-407E-A947-70E740481C1C}">
                <a14:useLocalDpi xmlns:a14="http://schemas.microsoft.com/office/drawing/2010/main" val="0"/>
              </a:ext>
            </a:extLst>
          </a:blip>
          <a:srcRect/>
          <a:stretch>
            <a:fillRect/>
          </a:stretch>
        </p:blipFill>
        <p:spPr bwMode="auto">
          <a:xfrm>
            <a:off x="7247468" y="5525664"/>
            <a:ext cx="922760" cy="830686"/>
          </a:xfrm>
          <a:prstGeom prst="rect">
            <a:avLst/>
          </a:prstGeom>
          <a:noFill/>
          <a:ln>
            <a:noFill/>
          </a:ln>
        </p:spPr>
      </p:pic>
    </p:spTree>
    <p:extLst>
      <p:ext uri="{BB962C8B-B14F-4D97-AF65-F5344CB8AC3E}">
        <p14:creationId xmlns:p14="http://schemas.microsoft.com/office/powerpoint/2010/main" val="3926303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Rate of Impoverishment</a:t>
            </a:r>
            <a:endParaRPr lang="en-US" b="1" dirty="0"/>
          </a:p>
        </p:txBody>
      </p:sp>
      <p:sp>
        <p:nvSpPr>
          <p:cNvPr id="3" name="Content Placeholder 2"/>
          <p:cNvSpPr>
            <a:spLocks noGrp="1"/>
          </p:cNvSpPr>
          <p:nvPr>
            <p:ph idx="1"/>
          </p:nvPr>
        </p:nvSpPr>
        <p:spPr>
          <a:xfrm>
            <a:off x="457200" y="1600200"/>
            <a:ext cx="8229600" cy="5121275"/>
          </a:xfrm>
        </p:spPr>
        <p:txBody>
          <a:bodyPr>
            <a:normAutofit lnSpcReduction="10000"/>
          </a:bodyPr>
          <a:lstStyle/>
          <a:p>
            <a:r>
              <a:rPr lang="en-US" dirty="0" smtClean="0"/>
              <a:t>Extent to which poor (</a:t>
            </a:r>
            <a:r>
              <a:rPr lang="en-US" dirty="0" err="1" smtClean="0"/>
              <a:t>nonpoor</a:t>
            </a:r>
            <a:r>
              <a:rPr lang="en-US" dirty="0" smtClean="0"/>
              <a:t>) people who are made poorer (poor) by fiscal system</a:t>
            </a:r>
          </a:p>
          <a:p>
            <a:r>
              <a:rPr lang="en-US" dirty="0" smtClean="0"/>
              <a:t>Traditional indicators of poverty, inequality, stochastic dominance, horizontal inequity, progressivity fail to capture impoverishment</a:t>
            </a:r>
          </a:p>
          <a:p>
            <a:r>
              <a:rPr lang="en-US" dirty="0" smtClean="0"/>
              <a:t>Proposed measures </a:t>
            </a:r>
          </a:p>
          <a:p>
            <a:r>
              <a:rPr lang="en-US" dirty="0" smtClean="0"/>
              <a:t>Fiscal Mobility Matrix </a:t>
            </a:r>
          </a:p>
          <a:p>
            <a:pPr lvl="1"/>
            <a:r>
              <a:rPr lang="en-US" dirty="0" smtClean="0"/>
              <a:t>Impoverishment Headcount</a:t>
            </a:r>
          </a:p>
          <a:p>
            <a:pPr lvl="1"/>
            <a:r>
              <a:rPr lang="en-US" dirty="0" smtClean="0"/>
              <a:t>Impoverishment Gap</a:t>
            </a:r>
          </a:p>
          <a:p>
            <a:pPr marL="457200" lvl="1" indent="0">
              <a:buNone/>
            </a:pPr>
            <a:r>
              <a:rPr lang="en-US" i="1" dirty="0" smtClean="0"/>
              <a:t>See Higgins </a:t>
            </a:r>
            <a:r>
              <a:rPr lang="en-US" i="1" dirty="0"/>
              <a:t>and Lustig (2013)</a:t>
            </a:r>
          </a:p>
          <a:p>
            <a:pPr marL="457200" lvl="1" indent="0">
              <a:buNone/>
            </a:pPr>
            <a:endParaRPr lang="en-US" i="1" dirty="0"/>
          </a:p>
        </p:txBody>
      </p:sp>
      <p:sp>
        <p:nvSpPr>
          <p:cNvPr id="4" name="Slide Number Placeholder 3"/>
          <p:cNvSpPr>
            <a:spLocks noGrp="1"/>
          </p:cNvSpPr>
          <p:nvPr>
            <p:ph type="sldNum" sz="quarter" idx="12"/>
          </p:nvPr>
        </p:nvSpPr>
        <p:spPr/>
        <p:txBody>
          <a:bodyPr/>
          <a:lstStyle/>
          <a:p>
            <a:fld id="{12C0D499-FC2D-EC42-9311-10E1B0656D4F}" type="slidenum">
              <a:rPr lang="en-US" smtClean="0"/>
              <a:t>10</a:t>
            </a:fld>
            <a:endParaRPr lang="en-US"/>
          </a:p>
        </p:txBody>
      </p:sp>
    </p:spTree>
    <p:extLst>
      <p:ext uri="{BB962C8B-B14F-4D97-AF65-F5344CB8AC3E}">
        <p14:creationId xmlns:p14="http://schemas.microsoft.com/office/powerpoint/2010/main" val="28124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Main Results</a:t>
            </a:r>
            <a:endParaRPr lang="en-US" b="1" dirty="0"/>
          </a:p>
        </p:txBody>
      </p:sp>
      <p:sp>
        <p:nvSpPr>
          <p:cNvPr id="3" name="Content Placeholder 2"/>
          <p:cNvSpPr>
            <a:spLocks noGrp="1"/>
          </p:cNvSpPr>
          <p:nvPr>
            <p:ph idx="1"/>
          </p:nvPr>
        </p:nvSpPr>
        <p:spPr/>
        <p:txBody>
          <a:bodyPr>
            <a:normAutofit/>
          </a:bodyPr>
          <a:lstStyle/>
          <a:p>
            <a:r>
              <a:rPr lang="en-US" dirty="0" smtClean="0"/>
              <a:t>Six countries publication in progress in Public Finance Review: Argentina, Bolivia, Brazil, Mexico, Peru and Uruguay</a:t>
            </a:r>
            <a:endParaRPr lang="en-US" dirty="0"/>
          </a:p>
          <a:p>
            <a:r>
              <a:rPr lang="en-US" dirty="0" smtClean="0"/>
              <a:t>Six countries finished recently: Chile, Colombia, Costa Rica, El Salvador, Guatemala, Paraguay</a:t>
            </a:r>
          </a:p>
          <a:p>
            <a:r>
              <a:rPr lang="en-US" dirty="0" smtClean="0"/>
              <a:t>In progress: Ecuador, Dominican Republic(*), Honduras, Nicaragua, and Venezuela</a:t>
            </a:r>
            <a:endParaRPr lang="en-US" dirty="0"/>
          </a:p>
        </p:txBody>
      </p:sp>
      <p:sp>
        <p:nvSpPr>
          <p:cNvPr id="4" name="Slide Number Placeholder 3"/>
          <p:cNvSpPr>
            <a:spLocks noGrp="1"/>
          </p:cNvSpPr>
          <p:nvPr>
            <p:ph type="sldNum" sz="quarter" idx="12"/>
          </p:nvPr>
        </p:nvSpPr>
        <p:spPr/>
        <p:txBody>
          <a:bodyPr/>
          <a:lstStyle/>
          <a:p>
            <a:fld id="{12C0D499-FC2D-EC42-9311-10E1B0656D4F}" type="slidenum">
              <a:rPr lang="en-US" smtClean="0"/>
              <a:t>11</a:t>
            </a:fld>
            <a:endParaRPr lang="en-US"/>
          </a:p>
        </p:txBody>
      </p:sp>
    </p:spTree>
    <p:extLst>
      <p:ext uri="{BB962C8B-B14F-4D97-AF65-F5344CB8AC3E}">
        <p14:creationId xmlns:p14="http://schemas.microsoft.com/office/powerpoint/2010/main" val="1687031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638"/>
            <a:ext cx="8229600" cy="1143000"/>
          </a:xfrm>
          <a:solidFill>
            <a:srgbClr val="30FAE6"/>
          </a:solidFill>
        </p:spPr>
        <p:txBody>
          <a:bodyPr/>
          <a:lstStyle/>
          <a:p>
            <a:r>
              <a:rPr lang="en-US" b="1" dirty="0" smtClean="0"/>
              <a:t>Main Results: the Foreseeable</a:t>
            </a:r>
            <a:endParaRPr lang="en-US" b="1" dirty="0"/>
          </a:p>
        </p:txBody>
      </p:sp>
      <p:sp>
        <p:nvSpPr>
          <p:cNvPr id="3" name="Content Placeholder 2"/>
          <p:cNvSpPr>
            <a:spLocks noGrp="1"/>
          </p:cNvSpPr>
          <p:nvPr>
            <p:ph idx="1"/>
          </p:nvPr>
        </p:nvSpPr>
        <p:spPr>
          <a:xfrm>
            <a:off x="254001" y="1226609"/>
            <a:ext cx="8703732" cy="5494866"/>
          </a:xfrm>
        </p:spPr>
        <p:txBody>
          <a:bodyPr>
            <a:noAutofit/>
          </a:bodyPr>
          <a:lstStyle/>
          <a:p>
            <a:r>
              <a:rPr lang="en-US" sz="3600" dirty="0" smtClean="0"/>
              <a:t>Direct Taxes generally progressive but with little impact on inequality</a:t>
            </a:r>
            <a:endParaRPr lang="en-US" sz="3600" dirty="0"/>
          </a:p>
          <a:p>
            <a:r>
              <a:rPr lang="en-US" sz="3600" dirty="0" smtClean="0"/>
              <a:t>CCTs progressive in absolute terms; well targeted in practically all countries</a:t>
            </a:r>
          </a:p>
          <a:p>
            <a:r>
              <a:rPr lang="en-US" sz="3600" dirty="0" smtClean="0"/>
              <a:t>Indirect taxes regressive or neutral</a:t>
            </a:r>
            <a:endParaRPr lang="en-US" sz="3600" dirty="0"/>
          </a:p>
          <a:p>
            <a:r>
              <a:rPr lang="en-US" sz="3600" dirty="0" smtClean="0"/>
              <a:t>Redistribution is larger through in-kind benefits in education and health than cash transfers</a:t>
            </a:r>
            <a:endParaRPr lang="en-US" sz="3600" dirty="0"/>
          </a:p>
        </p:txBody>
      </p:sp>
      <p:sp>
        <p:nvSpPr>
          <p:cNvPr id="4" name="Slide Number Placeholder 3"/>
          <p:cNvSpPr>
            <a:spLocks noGrp="1"/>
          </p:cNvSpPr>
          <p:nvPr>
            <p:ph type="sldNum" sz="quarter" idx="12"/>
          </p:nvPr>
        </p:nvSpPr>
        <p:spPr/>
        <p:txBody>
          <a:bodyPr/>
          <a:lstStyle/>
          <a:p>
            <a:fld id="{12C0D499-FC2D-EC42-9311-10E1B0656D4F}" type="slidenum">
              <a:rPr lang="en-US" smtClean="0"/>
              <a:t>12</a:t>
            </a:fld>
            <a:endParaRPr lang="en-US"/>
          </a:p>
        </p:txBody>
      </p:sp>
    </p:spTree>
    <p:extLst>
      <p:ext uri="{BB962C8B-B14F-4D97-AF65-F5344CB8AC3E}">
        <p14:creationId xmlns:p14="http://schemas.microsoft.com/office/powerpoint/2010/main" val="29920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Progressivity of Taxes &amp; Transfers</a:t>
            </a:r>
            <a:endParaRPr lang="en-US" b="1" dirty="0"/>
          </a:p>
        </p:txBody>
      </p:sp>
      <p:sp>
        <p:nvSpPr>
          <p:cNvPr id="4" name="Slide Number Placeholder 3"/>
          <p:cNvSpPr>
            <a:spLocks noGrp="1"/>
          </p:cNvSpPr>
          <p:nvPr>
            <p:ph type="sldNum" sz="quarter" idx="12"/>
          </p:nvPr>
        </p:nvSpPr>
        <p:spPr/>
        <p:txBody>
          <a:bodyPr/>
          <a:lstStyle/>
          <a:p>
            <a:fld id="{12C0D499-FC2D-EC42-9311-10E1B0656D4F}" type="slidenum">
              <a:rPr lang="en-US" smtClean="0"/>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12818802"/>
              </p:ext>
            </p:extLst>
          </p:nvPr>
        </p:nvGraphicFramePr>
        <p:xfrm>
          <a:off x="457200" y="1584357"/>
          <a:ext cx="8587213" cy="4768009"/>
        </p:xfrm>
        <a:graphic>
          <a:graphicData uri="http://schemas.openxmlformats.org/drawingml/2006/table">
            <a:tbl>
              <a:tblPr>
                <a:tableStyleId>{5C22544A-7EE6-4342-B048-85BDC9FD1C3A}</a:tableStyleId>
              </a:tblPr>
              <a:tblGrid>
                <a:gridCol w="1531586"/>
                <a:gridCol w="1531586"/>
                <a:gridCol w="1459034"/>
                <a:gridCol w="778834"/>
                <a:gridCol w="655927"/>
                <a:gridCol w="655927"/>
                <a:gridCol w="659196"/>
                <a:gridCol w="536524"/>
                <a:gridCol w="778599"/>
              </a:tblGrid>
              <a:tr h="520621">
                <a:tc gridSpan="3">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60325" marR="0" eaLnBrk="0" hangingPunct="0">
                        <a:lnSpc>
                          <a:spcPct val="115000"/>
                        </a:lnSpc>
                        <a:spcBef>
                          <a:spcPts val="160"/>
                        </a:spcBef>
                        <a:spcAft>
                          <a:spcPts val="0"/>
                        </a:spcAft>
                      </a:pPr>
                      <a:r>
                        <a:rPr lang="en-US" sz="1400" spc="10">
                          <a:effectLst/>
                        </a:rPr>
                        <a:t>A</a:t>
                      </a:r>
                      <a:r>
                        <a:rPr lang="en-US" sz="1400">
                          <a:effectLst/>
                        </a:rPr>
                        <a:t>r</a:t>
                      </a:r>
                      <a:r>
                        <a:rPr lang="en-US" sz="1400" spc="5">
                          <a:effectLst/>
                        </a:rPr>
                        <a:t>gent</a:t>
                      </a:r>
                      <a:r>
                        <a:rPr lang="en-US" sz="1400">
                          <a:effectLst/>
                        </a:rPr>
                        <a:t>i</a:t>
                      </a:r>
                      <a:r>
                        <a:rPr lang="en-US" sz="1400" spc="5">
                          <a:effectLst/>
                        </a:rPr>
                        <a:t>n</a:t>
                      </a:r>
                      <a:r>
                        <a:rPr lang="en-US" sz="1400">
                          <a:effectLst/>
                        </a:rPr>
                        <a:t>a</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10">
                          <a:effectLst/>
                        </a:rPr>
                        <a:t>B</a:t>
                      </a:r>
                      <a:r>
                        <a:rPr lang="en-US" sz="1400" spc="5">
                          <a:effectLst/>
                        </a:rPr>
                        <a:t>o</a:t>
                      </a:r>
                      <a:r>
                        <a:rPr lang="en-US" sz="1400">
                          <a:effectLst/>
                        </a:rPr>
                        <a:t>li</a:t>
                      </a:r>
                      <a:r>
                        <a:rPr lang="en-US" sz="1400" spc="5">
                          <a:effectLst/>
                        </a:rPr>
                        <a:t>v</a:t>
                      </a:r>
                      <a:r>
                        <a:rPr lang="en-US" sz="1400">
                          <a:effectLst/>
                        </a:rPr>
                        <a:t>ia</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10">
                          <a:effectLst/>
                        </a:rPr>
                        <a:t>B</a:t>
                      </a:r>
                      <a:r>
                        <a:rPr lang="en-US" sz="1400" spc="5">
                          <a:effectLst/>
                        </a:rPr>
                        <a:t>raz</a:t>
                      </a:r>
                      <a:r>
                        <a:rPr lang="en-US" sz="1400">
                          <a:effectLst/>
                        </a:rPr>
                        <a:t>il</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10">
                          <a:effectLst/>
                        </a:rPr>
                        <a:t>M</a:t>
                      </a:r>
                      <a:r>
                        <a:rPr lang="en-US" sz="1400" spc="5">
                          <a:effectLst/>
                        </a:rPr>
                        <a:t>ex</a:t>
                      </a:r>
                      <a:r>
                        <a:rPr lang="en-US" sz="1400">
                          <a:effectLst/>
                        </a:rPr>
                        <a:t>i</a:t>
                      </a:r>
                      <a:r>
                        <a:rPr lang="en-US" sz="1400" spc="5">
                          <a:effectLst/>
                        </a:rPr>
                        <a:t>c</a:t>
                      </a:r>
                      <a:r>
                        <a:rPr lang="en-US" sz="1400">
                          <a:effectLst/>
                        </a:rPr>
                        <a:t>o</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60"/>
                        </a:spcBef>
                        <a:spcAft>
                          <a:spcPts val="0"/>
                        </a:spcAft>
                      </a:pPr>
                      <a:r>
                        <a:rPr lang="en-US" sz="1400" spc="5">
                          <a:effectLst/>
                        </a:rPr>
                        <a:t>Per</a:t>
                      </a:r>
                      <a:r>
                        <a:rPr lang="en-US" sz="1400">
                          <a:effectLst/>
                        </a:rPr>
                        <a:t>u</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10" dirty="0">
                          <a:effectLst/>
                        </a:rPr>
                        <a:t>U</a:t>
                      </a:r>
                      <a:r>
                        <a:rPr lang="en-US" sz="1400" spc="5" dirty="0">
                          <a:effectLst/>
                        </a:rPr>
                        <a:t>rugua</a:t>
                      </a:r>
                      <a:r>
                        <a:rPr lang="en-US" sz="1400" dirty="0">
                          <a:effectLst/>
                        </a:rPr>
                        <a:t>y</a:t>
                      </a:r>
                      <a:endParaRPr lang="en-US" sz="1400" dirty="0">
                        <a:effectLst/>
                        <a:latin typeface="Calibri"/>
                        <a:ea typeface="Calibri"/>
                        <a:cs typeface="Times New Roman"/>
                      </a:endParaRPr>
                    </a:p>
                  </a:txBody>
                  <a:tcPr marL="0" marR="0" marT="0" marB="0"/>
                </a:tc>
              </a:tr>
              <a:tr h="0">
                <a:tc gridSpan="3">
                  <a:txBody>
                    <a:bodyPr/>
                    <a:lstStyle/>
                    <a:p>
                      <a:pPr marL="62865" marR="0" eaLnBrk="0" hangingPunct="0">
                        <a:lnSpc>
                          <a:spcPct val="115000"/>
                        </a:lnSpc>
                        <a:spcBef>
                          <a:spcPts val="160"/>
                        </a:spcBef>
                        <a:spcAft>
                          <a:spcPts val="0"/>
                        </a:spcAft>
                      </a:pPr>
                      <a:r>
                        <a:rPr lang="en-US" sz="1400" spc="10" dirty="0" err="1">
                          <a:effectLst/>
                        </a:rPr>
                        <a:t>G</a:t>
                      </a:r>
                      <a:r>
                        <a:rPr lang="en-US" sz="1400" dirty="0" err="1">
                          <a:effectLst/>
                        </a:rPr>
                        <a:t>i</a:t>
                      </a:r>
                      <a:r>
                        <a:rPr lang="en-US" sz="1400" spc="5" dirty="0" err="1">
                          <a:effectLst/>
                        </a:rPr>
                        <a:t>n</a:t>
                      </a:r>
                      <a:r>
                        <a:rPr lang="en-US" sz="1400" dirty="0" err="1">
                          <a:effectLst/>
                        </a:rPr>
                        <a:t>i</a:t>
                      </a:r>
                      <a:r>
                        <a:rPr lang="en-US" sz="1400" spc="-75" dirty="0">
                          <a:effectLst/>
                        </a:rPr>
                        <a:t> </a:t>
                      </a:r>
                      <a:r>
                        <a:rPr lang="en-US" sz="1400" spc="15" dirty="0">
                          <a:effectLst/>
                        </a:rPr>
                        <a:t>M</a:t>
                      </a:r>
                      <a:r>
                        <a:rPr lang="en-US" sz="1400" spc="5" dirty="0">
                          <a:effectLst/>
                        </a:rPr>
                        <a:t>arke</a:t>
                      </a:r>
                      <a:r>
                        <a:rPr lang="en-US" sz="1400" dirty="0">
                          <a:effectLst/>
                        </a:rPr>
                        <a:t>t</a:t>
                      </a:r>
                      <a:r>
                        <a:rPr lang="en-US" sz="1400" spc="-75" dirty="0">
                          <a:effectLst/>
                        </a:rPr>
                        <a:t> </a:t>
                      </a:r>
                      <a:r>
                        <a:rPr lang="en-US" sz="1400" spc="5" dirty="0">
                          <a:effectLst/>
                        </a:rPr>
                        <a:t>Inco</a:t>
                      </a:r>
                      <a:r>
                        <a:rPr lang="en-US" sz="1400" spc="10" dirty="0">
                          <a:effectLst/>
                        </a:rPr>
                        <a:t>m</a:t>
                      </a:r>
                      <a:r>
                        <a:rPr lang="en-US" sz="1400" dirty="0">
                          <a:effectLst/>
                        </a:rPr>
                        <a:t>e</a:t>
                      </a:r>
                      <a:endParaRPr lang="en-US" sz="14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6032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49*</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50</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58</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51</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60"/>
                        </a:spcBef>
                        <a:spcAft>
                          <a:spcPts val="0"/>
                        </a:spcAft>
                      </a:pPr>
                      <a:r>
                        <a:rPr lang="en-US" sz="1400" spc="5">
                          <a:effectLst/>
                        </a:rPr>
                        <a:t>0</a:t>
                      </a:r>
                      <a:r>
                        <a:rPr lang="en-US" sz="1400">
                          <a:effectLst/>
                        </a:rPr>
                        <a:t>.</a:t>
                      </a:r>
                      <a:r>
                        <a:rPr lang="en-US" sz="1400" spc="5">
                          <a:effectLst/>
                        </a:rPr>
                        <a:t>50</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49</a:t>
                      </a:r>
                      <a:endParaRPr lang="en-US" sz="1400">
                        <a:effectLst/>
                        <a:latin typeface="Calibri"/>
                        <a:ea typeface="Calibri"/>
                        <a:cs typeface="Times New Roman"/>
                      </a:endParaRPr>
                    </a:p>
                  </a:txBody>
                  <a:tcPr marL="0" marR="0" marT="0" marB="0"/>
                </a:tc>
              </a:tr>
              <a:tr h="192406">
                <a:tc rowSpan="3">
                  <a:txBody>
                    <a:bodyPr/>
                    <a:lstStyle/>
                    <a:p>
                      <a:pPr marL="0" marR="0" eaLnBrk="0" hangingPunct="0">
                        <a:lnSpc>
                          <a:spcPts val="900"/>
                        </a:lnSpc>
                        <a:spcBef>
                          <a:spcPts val="5"/>
                        </a:spcBef>
                        <a:spcAft>
                          <a:spcPts val="0"/>
                        </a:spcAft>
                      </a:pPr>
                      <a:r>
                        <a:rPr lang="en-US" sz="1400">
                          <a:effectLst/>
                        </a:rPr>
                        <a:t> </a:t>
                      </a:r>
                    </a:p>
                    <a:p>
                      <a:pPr marL="0" marR="81280" eaLnBrk="0" hangingPunct="0">
                        <a:lnSpc>
                          <a:spcPct val="102000"/>
                        </a:lnSpc>
                        <a:spcBef>
                          <a:spcPts val="0"/>
                        </a:spcBef>
                        <a:spcAft>
                          <a:spcPts val="0"/>
                        </a:spcAft>
                      </a:pPr>
                      <a:r>
                        <a:rPr lang="en-US" sz="1400" spc="10">
                          <a:effectLst/>
                        </a:rPr>
                        <a:t>K</a:t>
                      </a:r>
                      <a:r>
                        <a:rPr lang="en-US" sz="1400" spc="5">
                          <a:effectLst/>
                        </a:rPr>
                        <a:t>ak</a:t>
                      </a:r>
                      <a:r>
                        <a:rPr lang="en-US" sz="1400" spc="10">
                          <a:effectLst/>
                        </a:rPr>
                        <a:t>w</a:t>
                      </a:r>
                      <a:r>
                        <a:rPr lang="en-US" sz="1400" spc="5">
                          <a:effectLst/>
                        </a:rPr>
                        <a:t>an</a:t>
                      </a:r>
                      <a:r>
                        <a:rPr lang="en-US" sz="1400">
                          <a:effectLst/>
                        </a:rPr>
                        <a:t>i </a:t>
                      </a:r>
                      <a:r>
                        <a:rPr lang="en-US" sz="1400" spc="5">
                          <a:effectLst/>
                        </a:rPr>
                        <a:t>C</a:t>
                      </a:r>
                      <a:r>
                        <a:rPr lang="en-US" sz="1400">
                          <a:effectLst/>
                        </a:rPr>
                        <a:t>oefficient</a:t>
                      </a:r>
                      <a:endParaRPr lang="en-US" sz="1400">
                        <a:effectLst/>
                        <a:latin typeface="Calibri"/>
                        <a:ea typeface="Calibri"/>
                        <a:cs typeface="Times New Roman"/>
                      </a:endParaRPr>
                    </a:p>
                  </a:txBody>
                  <a:tcPr marL="0" marR="0" marT="0" marB="0" vert="vert270"/>
                </a:tc>
                <a:tc rowSpan="3">
                  <a:txBody>
                    <a:bodyPr/>
                    <a:lstStyle/>
                    <a:p>
                      <a:pPr marL="0" marR="0" eaLnBrk="0" hangingPunct="0">
                        <a:lnSpc>
                          <a:spcPts val="650"/>
                        </a:lnSpc>
                        <a:spcBef>
                          <a:spcPts val="20"/>
                        </a:spcBef>
                        <a:spcAft>
                          <a:spcPts val="0"/>
                        </a:spcAft>
                      </a:pPr>
                      <a:r>
                        <a:rPr lang="en-US" sz="1400" dirty="0">
                          <a:effectLst/>
                        </a:rPr>
                        <a:t> </a:t>
                      </a:r>
                    </a:p>
                    <a:p>
                      <a:pPr marL="0" marR="0" eaLnBrk="0" hangingPunct="0">
                        <a:lnSpc>
                          <a:spcPct val="115000"/>
                        </a:lnSpc>
                        <a:spcBef>
                          <a:spcPts val="0"/>
                        </a:spcBef>
                        <a:spcAft>
                          <a:spcPts val="0"/>
                        </a:spcAft>
                      </a:pPr>
                      <a:r>
                        <a:rPr lang="en-US" sz="1400" spc="90" dirty="0">
                          <a:effectLst/>
                        </a:rPr>
                        <a:t>T</a:t>
                      </a:r>
                      <a:r>
                        <a:rPr lang="en-US" sz="1400" dirty="0">
                          <a:effectLst/>
                        </a:rPr>
                        <a:t>a</a:t>
                      </a:r>
                      <a:r>
                        <a:rPr lang="en-US" sz="1400" spc="-175" dirty="0">
                          <a:effectLst/>
                        </a:rPr>
                        <a:t> </a:t>
                      </a:r>
                      <a:r>
                        <a:rPr lang="en-US" sz="1400" dirty="0">
                          <a:effectLst/>
                        </a:rPr>
                        <a:t>x</a:t>
                      </a:r>
                      <a:r>
                        <a:rPr lang="en-US" sz="1400" spc="-175" dirty="0">
                          <a:effectLst/>
                        </a:rPr>
                        <a:t> </a:t>
                      </a:r>
                      <a:r>
                        <a:rPr lang="en-US" sz="1400" dirty="0">
                          <a:effectLst/>
                        </a:rPr>
                        <a:t>e</a:t>
                      </a:r>
                      <a:r>
                        <a:rPr lang="en-US" sz="1400" spc="-175" dirty="0">
                          <a:effectLst/>
                        </a:rPr>
                        <a:t> </a:t>
                      </a:r>
                      <a:r>
                        <a:rPr lang="en-US" sz="1400" dirty="0">
                          <a:effectLst/>
                        </a:rPr>
                        <a:t>s</a:t>
                      </a:r>
                      <a:endParaRPr lang="en-US" sz="1400" dirty="0">
                        <a:effectLst/>
                        <a:latin typeface="Calibri"/>
                        <a:ea typeface="Calibri"/>
                        <a:cs typeface="Times New Roman"/>
                      </a:endParaRPr>
                    </a:p>
                  </a:txBody>
                  <a:tcPr marL="0" marR="0" marT="0" marB="0" vert="vert270"/>
                </a:tc>
                <a:tc>
                  <a:txBody>
                    <a:bodyPr/>
                    <a:lstStyle/>
                    <a:p>
                      <a:pPr marL="66040" marR="0" eaLnBrk="0" hangingPunct="0">
                        <a:lnSpc>
                          <a:spcPct val="115000"/>
                        </a:lnSpc>
                        <a:spcBef>
                          <a:spcPts val="185"/>
                        </a:spcBef>
                        <a:spcAft>
                          <a:spcPts val="0"/>
                        </a:spcAft>
                      </a:pPr>
                      <a:r>
                        <a:rPr lang="en-US" sz="1400" spc="10">
                          <a:effectLst/>
                        </a:rPr>
                        <a:t>D</a:t>
                      </a:r>
                      <a:r>
                        <a:rPr lang="en-US" sz="1400">
                          <a:effectLst/>
                        </a:rPr>
                        <a:t>i</a:t>
                      </a:r>
                      <a:r>
                        <a:rPr lang="en-US" sz="1400" spc="5">
                          <a:effectLst/>
                        </a:rPr>
                        <a:t>rec</a:t>
                      </a:r>
                      <a:r>
                        <a:rPr lang="en-US" sz="1400">
                          <a:effectLst/>
                        </a:rPr>
                        <a:t>t</a:t>
                      </a:r>
                      <a:r>
                        <a:rPr lang="en-US" sz="1400" spc="-90">
                          <a:effectLst/>
                        </a:rPr>
                        <a:t> </a:t>
                      </a:r>
                      <a:r>
                        <a:rPr lang="en-US" sz="1400" spc="5">
                          <a:effectLst/>
                        </a:rPr>
                        <a:t>Taxe</a:t>
                      </a:r>
                      <a:r>
                        <a:rPr lang="en-US" sz="1400">
                          <a:effectLst/>
                        </a:rPr>
                        <a:t>s</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dirty="0" err="1">
                          <a:effectLst/>
                        </a:rPr>
                        <a:t>na</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ne</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19</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30</a:t>
                      </a:r>
                      <a:endParaRPr lang="en-US" sz="1400" dirty="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43</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25</a:t>
                      </a:r>
                      <a:endParaRPr lang="en-US" sz="1400" dirty="0">
                        <a:effectLst/>
                        <a:latin typeface="Calibri"/>
                        <a:ea typeface="Calibri"/>
                        <a:cs typeface="Times New Roman"/>
                      </a:endParaRPr>
                    </a:p>
                  </a:txBody>
                  <a:tcPr marL="0" marR="0" marT="0" marB="0"/>
                </a:tc>
              </a:tr>
              <a:tr h="19240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5">
                          <a:effectLst/>
                        </a:rPr>
                        <a:t>Ind</a:t>
                      </a:r>
                      <a:r>
                        <a:rPr lang="en-US" sz="1400">
                          <a:effectLst/>
                        </a:rPr>
                        <a:t>i</a:t>
                      </a:r>
                      <a:r>
                        <a:rPr lang="en-US" sz="1400" spc="5">
                          <a:effectLst/>
                        </a:rPr>
                        <a:t>rec</a:t>
                      </a:r>
                      <a:r>
                        <a:rPr lang="en-US" sz="1400">
                          <a:effectLst/>
                        </a:rPr>
                        <a:t>t</a:t>
                      </a:r>
                      <a:r>
                        <a:rPr lang="en-US" sz="1400" spc="-100">
                          <a:effectLst/>
                        </a:rPr>
                        <a:t> </a:t>
                      </a:r>
                      <a:r>
                        <a:rPr lang="en-US" sz="1400" spc="5">
                          <a:effectLst/>
                        </a:rPr>
                        <a:t>Taxe</a:t>
                      </a:r>
                      <a:r>
                        <a:rPr lang="en-US" sz="1400">
                          <a:effectLst/>
                        </a:rPr>
                        <a:t>s</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na</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13</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06</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01</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02</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05</a:t>
                      </a:r>
                      <a:endParaRPr lang="en-US" sz="1400" dirty="0">
                        <a:effectLst/>
                        <a:latin typeface="Calibri"/>
                        <a:ea typeface="Calibri"/>
                        <a:cs typeface="Times New Roman"/>
                      </a:endParaRPr>
                    </a:p>
                  </a:txBody>
                  <a:tcPr marL="0" marR="0" marT="0" marB="0"/>
                </a:tc>
              </a:tr>
              <a:tr h="288923">
                <a:tc vMerge="1">
                  <a:txBody>
                    <a:bodyPr/>
                    <a:lstStyle/>
                    <a:p>
                      <a:endParaRPr lang="en-US"/>
                    </a:p>
                  </a:txBody>
                  <a:tcPr/>
                </a:tc>
                <a:tc vMerge="1">
                  <a:txBody>
                    <a:bodyPr/>
                    <a:lstStyle/>
                    <a:p>
                      <a:endParaRPr lang="en-US"/>
                    </a:p>
                  </a:txBody>
                  <a:tcPr/>
                </a:tc>
                <a:tc>
                  <a:txBody>
                    <a:bodyPr/>
                    <a:lstStyle/>
                    <a:p>
                      <a:pPr marL="0" marR="0" eaLnBrk="0" hangingPunct="0">
                        <a:lnSpc>
                          <a:spcPts val="550"/>
                        </a:lnSpc>
                        <a:spcBef>
                          <a:spcPts val="20"/>
                        </a:spcBef>
                        <a:spcAft>
                          <a:spcPts val="0"/>
                        </a:spcAft>
                      </a:pPr>
                      <a:r>
                        <a:rPr lang="en-US" sz="1400">
                          <a:effectLst/>
                        </a:rPr>
                        <a:t> </a:t>
                      </a:r>
                    </a:p>
                    <a:p>
                      <a:pPr marL="66040" marR="0" eaLnBrk="0" hangingPunct="0">
                        <a:lnSpc>
                          <a:spcPct val="115000"/>
                        </a:lnSpc>
                        <a:spcBef>
                          <a:spcPts val="0"/>
                        </a:spcBef>
                        <a:spcAft>
                          <a:spcPts val="0"/>
                        </a:spcAft>
                      </a:pPr>
                      <a:r>
                        <a:rPr lang="en-US" sz="1400" spc="10">
                          <a:effectLst/>
                        </a:rPr>
                        <a:t>A</a:t>
                      </a:r>
                      <a:r>
                        <a:rPr lang="en-US" sz="1400">
                          <a:effectLst/>
                        </a:rPr>
                        <a:t>ll</a:t>
                      </a:r>
                      <a:endParaRPr lang="en-US" sz="1400">
                        <a:effectLst/>
                        <a:latin typeface="Calibri"/>
                        <a:ea typeface="Calibri"/>
                        <a:cs typeface="Times New Roman"/>
                      </a:endParaRPr>
                    </a:p>
                  </a:txBody>
                  <a:tcPr marL="0" marR="0" marT="0" marB="0"/>
                </a:tc>
                <a:tc>
                  <a:txBody>
                    <a:bodyPr/>
                    <a:lstStyle/>
                    <a:p>
                      <a:pPr marL="0" marR="0" eaLnBrk="0" hangingPunct="0">
                        <a:lnSpc>
                          <a:spcPts val="550"/>
                        </a:lnSpc>
                        <a:spcBef>
                          <a:spcPts val="20"/>
                        </a:spcBef>
                        <a:spcAft>
                          <a:spcPts val="0"/>
                        </a:spcAft>
                      </a:pPr>
                      <a:r>
                        <a:rPr lang="en-US" sz="1400">
                          <a:effectLst/>
                        </a:rPr>
                        <a:t> </a:t>
                      </a:r>
                    </a:p>
                    <a:p>
                      <a:pPr marL="60325" marR="0" eaLnBrk="0" hangingPunct="0">
                        <a:lnSpc>
                          <a:spcPct val="115000"/>
                        </a:lnSpc>
                        <a:spcBef>
                          <a:spcPts val="0"/>
                        </a:spcBef>
                        <a:spcAft>
                          <a:spcPts val="0"/>
                        </a:spcAft>
                      </a:pPr>
                      <a:r>
                        <a:rPr lang="en-US" sz="1400" spc="5">
                          <a:effectLst/>
                        </a:rPr>
                        <a:t>na</a:t>
                      </a:r>
                      <a:endParaRPr lang="en-US" sz="1400">
                        <a:effectLst/>
                        <a:latin typeface="Calibri"/>
                        <a:ea typeface="Calibri"/>
                        <a:cs typeface="Times New Roman"/>
                      </a:endParaRPr>
                    </a:p>
                  </a:txBody>
                  <a:tcPr marL="0" marR="0" marT="0" marB="0"/>
                </a:tc>
                <a:tc>
                  <a:txBody>
                    <a:bodyPr/>
                    <a:lstStyle/>
                    <a:p>
                      <a:pPr marL="0" marR="0" eaLnBrk="0" hangingPunct="0">
                        <a:lnSpc>
                          <a:spcPts val="550"/>
                        </a:lnSpc>
                        <a:spcBef>
                          <a:spcPts val="20"/>
                        </a:spcBef>
                        <a:spcAft>
                          <a:spcPts val="0"/>
                        </a:spcAft>
                      </a:pPr>
                      <a:r>
                        <a:rPr lang="en-US" sz="1400" dirty="0">
                          <a:effectLst/>
                        </a:rPr>
                        <a:t> </a:t>
                      </a:r>
                    </a:p>
                    <a:p>
                      <a:pPr marL="62865" marR="0" eaLnBrk="0" hangingPunct="0">
                        <a:lnSpc>
                          <a:spcPct val="115000"/>
                        </a:lnSpc>
                        <a:spcBef>
                          <a:spcPts val="0"/>
                        </a:spcBef>
                        <a:spcAft>
                          <a:spcPts val="0"/>
                        </a:spcAft>
                      </a:pPr>
                      <a:r>
                        <a:rPr lang="en-US" sz="1400" spc="5" dirty="0">
                          <a:effectLst/>
                        </a:rPr>
                        <a:t>-0</a:t>
                      </a:r>
                      <a:r>
                        <a:rPr lang="en-US" sz="1400" dirty="0">
                          <a:effectLst/>
                        </a:rPr>
                        <a:t>.</a:t>
                      </a:r>
                      <a:r>
                        <a:rPr lang="en-US" sz="1400" spc="5" dirty="0">
                          <a:effectLst/>
                        </a:rPr>
                        <a:t>1</a:t>
                      </a:r>
                      <a:r>
                        <a:rPr lang="en-US" sz="1400" dirty="0">
                          <a:effectLst/>
                        </a:rPr>
                        <a:t>3</a:t>
                      </a:r>
                      <a:endParaRPr lang="en-US" sz="1400" dirty="0">
                        <a:effectLst/>
                        <a:latin typeface="Calibri"/>
                        <a:ea typeface="Calibri"/>
                        <a:cs typeface="Times New Roman"/>
                      </a:endParaRPr>
                    </a:p>
                  </a:txBody>
                  <a:tcPr marL="0" marR="0" marT="0" marB="0"/>
                </a:tc>
                <a:tc>
                  <a:txBody>
                    <a:bodyPr/>
                    <a:lstStyle/>
                    <a:p>
                      <a:pPr marL="0" marR="0" eaLnBrk="0" hangingPunct="0">
                        <a:lnSpc>
                          <a:spcPts val="550"/>
                        </a:lnSpc>
                        <a:spcBef>
                          <a:spcPts val="20"/>
                        </a:spcBef>
                        <a:spcAft>
                          <a:spcPts val="0"/>
                        </a:spcAft>
                      </a:pPr>
                      <a:r>
                        <a:rPr lang="en-US" sz="1400">
                          <a:effectLst/>
                        </a:rPr>
                        <a:t> </a:t>
                      </a:r>
                    </a:p>
                    <a:p>
                      <a:pPr marL="62865" marR="0" eaLnBrk="0" hangingPunct="0">
                        <a:lnSpc>
                          <a:spcPct val="115000"/>
                        </a:lnSpc>
                        <a:spcBef>
                          <a:spcPts val="0"/>
                        </a:spcBef>
                        <a:spcAft>
                          <a:spcPts val="0"/>
                        </a:spcAft>
                      </a:pPr>
                      <a:r>
                        <a:rPr lang="en-US" sz="1400" spc="5">
                          <a:effectLst/>
                        </a:rPr>
                        <a:t>0</a:t>
                      </a:r>
                      <a:r>
                        <a:rPr lang="en-US" sz="1400">
                          <a:effectLst/>
                        </a:rPr>
                        <a:t>.</a:t>
                      </a:r>
                      <a:r>
                        <a:rPr lang="en-US" sz="1400" spc="5">
                          <a:effectLst/>
                        </a:rPr>
                        <a:t>02</a:t>
                      </a:r>
                      <a:endParaRPr lang="en-US" sz="1400">
                        <a:effectLst/>
                        <a:latin typeface="Calibri"/>
                        <a:ea typeface="Calibri"/>
                        <a:cs typeface="Times New Roman"/>
                      </a:endParaRPr>
                    </a:p>
                  </a:txBody>
                  <a:tcPr marL="0" marR="0" marT="0" marB="0"/>
                </a:tc>
                <a:tc>
                  <a:txBody>
                    <a:bodyPr/>
                    <a:lstStyle/>
                    <a:p>
                      <a:pPr marL="0" marR="0" eaLnBrk="0" hangingPunct="0">
                        <a:lnSpc>
                          <a:spcPts val="550"/>
                        </a:lnSpc>
                        <a:spcBef>
                          <a:spcPts val="20"/>
                        </a:spcBef>
                        <a:spcAft>
                          <a:spcPts val="0"/>
                        </a:spcAft>
                      </a:pPr>
                      <a:r>
                        <a:rPr lang="en-US" sz="1400">
                          <a:effectLst/>
                        </a:rPr>
                        <a:t> </a:t>
                      </a:r>
                    </a:p>
                    <a:p>
                      <a:pPr marL="62865" marR="0" eaLnBrk="0" hangingPunct="0">
                        <a:lnSpc>
                          <a:spcPct val="115000"/>
                        </a:lnSpc>
                        <a:spcBef>
                          <a:spcPts val="0"/>
                        </a:spcBef>
                        <a:spcAft>
                          <a:spcPts val="0"/>
                        </a:spcAft>
                      </a:pPr>
                      <a:r>
                        <a:rPr lang="en-US" sz="1400" spc="5">
                          <a:effectLst/>
                        </a:rPr>
                        <a:t>0</a:t>
                      </a:r>
                      <a:r>
                        <a:rPr lang="en-US" sz="1400">
                          <a:effectLst/>
                        </a:rPr>
                        <a:t>.</a:t>
                      </a:r>
                      <a:r>
                        <a:rPr lang="en-US" sz="1400" spc="5">
                          <a:effectLst/>
                        </a:rPr>
                        <a:t>1</a:t>
                      </a:r>
                      <a:r>
                        <a:rPr lang="en-US" sz="1400">
                          <a:effectLst/>
                        </a:rPr>
                        <a:t>1</a:t>
                      </a:r>
                      <a:endParaRPr lang="en-US" sz="1400">
                        <a:effectLst/>
                        <a:latin typeface="Calibri"/>
                        <a:ea typeface="Calibri"/>
                        <a:cs typeface="Times New Roman"/>
                      </a:endParaRPr>
                    </a:p>
                  </a:txBody>
                  <a:tcPr marL="0" marR="0" marT="0" marB="0"/>
                </a:tc>
                <a:tc>
                  <a:txBody>
                    <a:bodyPr/>
                    <a:lstStyle/>
                    <a:p>
                      <a:pPr marL="0" marR="0" eaLnBrk="0" hangingPunct="0">
                        <a:lnSpc>
                          <a:spcPts val="550"/>
                        </a:lnSpc>
                        <a:spcBef>
                          <a:spcPts val="20"/>
                        </a:spcBef>
                        <a:spcAft>
                          <a:spcPts val="0"/>
                        </a:spcAft>
                      </a:pPr>
                      <a:r>
                        <a:rPr lang="en-US" sz="1400" dirty="0">
                          <a:effectLst/>
                        </a:rPr>
                        <a:t> </a:t>
                      </a:r>
                    </a:p>
                    <a:p>
                      <a:pPr marL="66040" marR="0" eaLnBrk="0" hangingPunct="0">
                        <a:lnSpc>
                          <a:spcPct val="115000"/>
                        </a:lnSpc>
                        <a:spcBef>
                          <a:spcPts val="0"/>
                        </a:spcBef>
                        <a:spcAft>
                          <a:spcPts val="0"/>
                        </a:spcAft>
                      </a:pPr>
                      <a:r>
                        <a:rPr lang="en-US" sz="1400" spc="5" dirty="0">
                          <a:effectLst/>
                        </a:rPr>
                        <a:t>0</a:t>
                      </a:r>
                      <a:r>
                        <a:rPr lang="en-US" sz="1400" dirty="0">
                          <a:effectLst/>
                        </a:rPr>
                        <a:t>.</a:t>
                      </a:r>
                      <a:r>
                        <a:rPr lang="en-US" sz="1400" spc="5" dirty="0">
                          <a:effectLst/>
                        </a:rPr>
                        <a:t>08</a:t>
                      </a:r>
                      <a:endParaRPr lang="en-US" sz="1400" dirty="0">
                        <a:effectLst/>
                        <a:latin typeface="Calibri"/>
                        <a:ea typeface="Calibri"/>
                        <a:cs typeface="Times New Roman"/>
                      </a:endParaRPr>
                    </a:p>
                  </a:txBody>
                  <a:tcPr marL="0" marR="0" marT="0" marB="0"/>
                </a:tc>
                <a:tc>
                  <a:txBody>
                    <a:bodyPr/>
                    <a:lstStyle/>
                    <a:p>
                      <a:pPr marL="0" marR="0" eaLnBrk="0" hangingPunct="0">
                        <a:lnSpc>
                          <a:spcPts val="550"/>
                        </a:lnSpc>
                        <a:spcBef>
                          <a:spcPts val="20"/>
                        </a:spcBef>
                        <a:spcAft>
                          <a:spcPts val="0"/>
                        </a:spcAft>
                      </a:pPr>
                      <a:r>
                        <a:rPr lang="en-US" sz="1400" dirty="0">
                          <a:effectLst/>
                        </a:rPr>
                        <a:t> </a:t>
                      </a:r>
                    </a:p>
                    <a:p>
                      <a:pPr marL="62865" marR="0" eaLnBrk="0" hangingPunct="0">
                        <a:lnSpc>
                          <a:spcPct val="115000"/>
                        </a:lnSpc>
                        <a:spcBef>
                          <a:spcPts val="0"/>
                        </a:spcBef>
                        <a:spcAft>
                          <a:spcPts val="0"/>
                        </a:spcAft>
                      </a:pPr>
                      <a:r>
                        <a:rPr lang="en-US" sz="1400" spc="5" dirty="0">
                          <a:effectLst/>
                        </a:rPr>
                        <a:t>0</a:t>
                      </a:r>
                      <a:r>
                        <a:rPr lang="en-US" sz="1400" dirty="0">
                          <a:effectLst/>
                        </a:rPr>
                        <a:t>.</a:t>
                      </a:r>
                      <a:r>
                        <a:rPr lang="en-US" sz="1400" spc="5" dirty="0">
                          <a:effectLst/>
                        </a:rPr>
                        <a:t>07</a:t>
                      </a:r>
                      <a:endParaRPr lang="en-US" sz="1400" dirty="0">
                        <a:effectLst/>
                        <a:latin typeface="Calibri"/>
                        <a:ea typeface="Calibri"/>
                        <a:cs typeface="Times New Roman"/>
                      </a:endParaRPr>
                    </a:p>
                  </a:txBody>
                  <a:tcPr marL="0" marR="0" marT="0" marB="0"/>
                </a:tc>
              </a:tr>
              <a:tr h="189273">
                <a:tc rowSpan="12">
                  <a:txBody>
                    <a:bodyPr/>
                    <a:lstStyle/>
                    <a:p>
                      <a:pPr marL="0" marR="0" eaLnBrk="0" hangingPunct="0">
                        <a:lnSpc>
                          <a:spcPts val="1400"/>
                        </a:lnSpc>
                        <a:spcBef>
                          <a:spcPts val="55"/>
                        </a:spcBef>
                        <a:spcAft>
                          <a:spcPts val="0"/>
                        </a:spcAft>
                      </a:pPr>
                      <a:r>
                        <a:rPr lang="en-US" sz="1400">
                          <a:effectLst/>
                        </a:rPr>
                        <a:t> </a:t>
                      </a:r>
                    </a:p>
                    <a:p>
                      <a:pPr marL="0" marR="0" eaLnBrk="0" hangingPunct="0">
                        <a:lnSpc>
                          <a:spcPct val="115000"/>
                        </a:lnSpc>
                        <a:spcBef>
                          <a:spcPts val="0"/>
                        </a:spcBef>
                        <a:spcAft>
                          <a:spcPts val="0"/>
                        </a:spcAft>
                      </a:pPr>
                      <a:r>
                        <a:rPr lang="en-US" sz="1400" spc="5">
                          <a:effectLst/>
                        </a:rPr>
                        <a:t>C</a:t>
                      </a:r>
                      <a:r>
                        <a:rPr lang="en-US" sz="1400">
                          <a:effectLst/>
                        </a:rPr>
                        <a:t>oncentration </a:t>
                      </a:r>
                      <a:r>
                        <a:rPr lang="en-US" sz="1400" spc="180">
                          <a:effectLst/>
                        </a:rPr>
                        <a:t> </a:t>
                      </a:r>
                      <a:r>
                        <a:rPr lang="en-US" sz="1400" spc="5">
                          <a:effectLst/>
                        </a:rPr>
                        <a:t>C</a:t>
                      </a:r>
                      <a:r>
                        <a:rPr lang="en-US" sz="1400">
                          <a:effectLst/>
                        </a:rPr>
                        <a:t>oefficients</a:t>
                      </a:r>
                      <a:endParaRPr lang="en-US" sz="1400">
                        <a:effectLst/>
                        <a:latin typeface="Calibri"/>
                        <a:ea typeface="Calibri"/>
                        <a:cs typeface="Times New Roman"/>
                      </a:endParaRPr>
                    </a:p>
                  </a:txBody>
                  <a:tcPr marL="0" marR="0" marT="0" marB="0" vert="vert270"/>
                </a:tc>
                <a:tc rowSpan="3">
                  <a:txBody>
                    <a:bodyPr/>
                    <a:lstStyle/>
                    <a:p>
                      <a:pPr marL="0" marR="0" eaLnBrk="0" hangingPunct="0">
                        <a:lnSpc>
                          <a:spcPts val="1100"/>
                        </a:lnSpc>
                        <a:spcBef>
                          <a:spcPts val="20"/>
                        </a:spcBef>
                        <a:spcAft>
                          <a:spcPts val="0"/>
                        </a:spcAft>
                      </a:pPr>
                      <a:r>
                        <a:rPr lang="en-US" sz="1400">
                          <a:effectLst/>
                        </a:rPr>
                        <a:t> </a:t>
                      </a:r>
                    </a:p>
                    <a:p>
                      <a:pPr marL="0" marR="0" eaLnBrk="0" hangingPunct="0">
                        <a:lnSpc>
                          <a:spcPct val="115000"/>
                        </a:lnSpc>
                        <a:spcBef>
                          <a:spcPts val="0"/>
                        </a:spcBef>
                        <a:spcAft>
                          <a:spcPts val="0"/>
                        </a:spcAft>
                      </a:pPr>
                      <a:r>
                        <a:rPr lang="en-US" sz="1400" spc="95">
                          <a:effectLst/>
                        </a:rPr>
                        <a:t>D</a:t>
                      </a:r>
                      <a:r>
                        <a:rPr lang="en-US" sz="1400">
                          <a:effectLst/>
                        </a:rPr>
                        <a:t>i</a:t>
                      </a:r>
                      <a:r>
                        <a:rPr lang="en-US" sz="1400" spc="-180">
                          <a:effectLst/>
                        </a:rPr>
                        <a:t> </a:t>
                      </a:r>
                      <a:r>
                        <a:rPr lang="en-US" sz="1400">
                          <a:effectLst/>
                        </a:rPr>
                        <a:t>r</a:t>
                      </a:r>
                      <a:r>
                        <a:rPr lang="en-US" sz="1400" spc="-170">
                          <a:effectLst/>
                        </a:rPr>
                        <a:t> </a:t>
                      </a:r>
                      <a:r>
                        <a:rPr lang="en-US" sz="1400">
                          <a:effectLst/>
                        </a:rPr>
                        <a:t>e</a:t>
                      </a:r>
                      <a:r>
                        <a:rPr lang="en-US" sz="1400" spc="-170">
                          <a:effectLst/>
                        </a:rPr>
                        <a:t> </a:t>
                      </a:r>
                      <a:r>
                        <a:rPr lang="en-US" sz="1400">
                          <a:effectLst/>
                        </a:rPr>
                        <a:t>c</a:t>
                      </a:r>
                      <a:r>
                        <a:rPr lang="en-US" sz="1400" spc="-175">
                          <a:effectLst/>
                        </a:rPr>
                        <a:t> </a:t>
                      </a:r>
                      <a:r>
                        <a:rPr lang="en-US" sz="1400">
                          <a:effectLst/>
                        </a:rPr>
                        <a:t>t</a:t>
                      </a:r>
                    </a:p>
                    <a:p>
                      <a:pPr marL="0" marR="0" eaLnBrk="0" hangingPunct="0">
                        <a:lnSpc>
                          <a:spcPct val="115000"/>
                        </a:lnSpc>
                        <a:spcBef>
                          <a:spcPts val="60"/>
                        </a:spcBef>
                        <a:spcAft>
                          <a:spcPts val="0"/>
                        </a:spcAft>
                      </a:pPr>
                      <a:r>
                        <a:rPr lang="en-US" sz="1400" spc="90">
                          <a:effectLst/>
                        </a:rPr>
                        <a:t>T</a:t>
                      </a:r>
                      <a:r>
                        <a:rPr lang="en-US" sz="1400">
                          <a:effectLst/>
                        </a:rPr>
                        <a:t>r</a:t>
                      </a:r>
                      <a:r>
                        <a:rPr lang="en-US" sz="1400" spc="-175">
                          <a:effectLst/>
                        </a:rPr>
                        <a:t> </a:t>
                      </a:r>
                      <a:r>
                        <a:rPr lang="en-US" sz="1400">
                          <a:effectLst/>
                        </a:rPr>
                        <a:t>a</a:t>
                      </a:r>
                      <a:r>
                        <a:rPr lang="en-US" sz="1400" spc="-170">
                          <a:effectLst/>
                        </a:rPr>
                        <a:t> </a:t>
                      </a:r>
                      <a:r>
                        <a:rPr lang="en-US" sz="1400">
                          <a:effectLst/>
                        </a:rPr>
                        <a:t>n</a:t>
                      </a:r>
                      <a:r>
                        <a:rPr lang="en-US" sz="1400" spc="-170">
                          <a:effectLst/>
                        </a:rPr>
                        <a:t> </a:t>
                      </a:r>
                      <a:r>
                        <a:rPr lang="en-US" sz="1400">
                          <a:effectLst/>
                        </a:rPr>
                        <a:t>s</a:t>
                      </a:r>
                      <a:r>
                        <a:rPr lang="en-US" sz="1400" spc="-170">
                          <a:effectLst/>
                        </a:rPr>
                        <a:t> </a:t>
                      </a:r>
                      <a:r>
                        <a:rPr lang="en-US" sz="1400">
                          <a:effectLst/>
                        </a:rPr>
                        <a:t>f</a:t>
                      </a:r>
                      <a:r>
                        <a:rPr lang="en-US" sz="1400" spc="-175">
                          <a:effectLst/>
                        </a:rPr>
                        <a:t> </a:t>
                      </a:r>
                      <a:r>
                        <a:rPr lang="en-US" sz="1400">
                          <a:effectLst/>
                        </a:rPr>
                        <a:t>e</a:t>
                      </a:r>
                      <a:r>
                        <a:rPr lang="en-US" sz="1400" spc="-170">
                          <a:effectLst/>
                        </a:rPr>
                        <a:t> </a:t>
                      </a:r>
                      <a:r>
                        <a:rPr lang="en-US" sz="1400">
                          <a:effectLst/>
                        </a:rPr>
                        <a:t>r</a:t>
                      </a:r>
                      <a:r>
                        <a:rPr lang="en-US" sz="1400" spc="-170">
                          <a:effectLst/>
                        </a:rPr>
                        <a:t> </a:t>
                      </a:r>
                      <a:r>
                        <a:rPr lang="en-US" sz="1400">
                          <a:effectLst/>
                        </a:rPr>
                        <a:t>s</a:t>
                      </a:r>
                      <a:endParaRPr lang="en-US" sz="1400">
                        <a:effectLst/>
                        <a:latin typeface="Calibri"/>
                        <a:ea typeface="Calibri"/>
                        <a:cs typeface="Times New Roman"/>
                      </a:endParaRPr>
                    </a:p>
                  </a:txBody>
                  <a:tcPr marL="0" marR="0" marT="0" marB="0" vert="vert270"/>
                </a:tc>
                <a:tc>
                  <a:txBody>
                    <a:bodyPr/>
                    <a:lstStyle/>
                    <a:p>
                      <a:pPr marL="66040" marR="0" eaLnBrk="0" hangingPunct="0">
                        <a:lnSpc>
                          <a:spcPct val="115000"/>
                        </a:lnSpc>
                        <a:spcBef>
                          <a:spcPts val="160"/>
                        </a:spcBef>
                        <a:spcAft>
                          <a:spcPts val="0"/>
                        </a:spcAft>
                      </a:pPr>
                      <a:r>
                        <a:rPr lang="en-US" sz="1400" spc="5">
                          <a:effectLst/>
                        </a:rPr>
                        <a:t>N</a:t>
                      </a:r>
                      <a:r>
                        <a:rPr lang="en-US" sz="1400">
                          <a:effectLst/>
                        </a:rPr>
                        <a:t>oncontributory </a:t>
                      </a:r>
                      <a:r>
                        <a:rPr lang="en-US" sz="1400" spc="155">
                          <a:effectLst/>
                        </a:rPr>
                        <a:t> </a:t>
                      </a:r>
                      <a:r>
                        <a:rPr lang="en-US" sz="1400">
                          <a:effectLst/>
                        </a:rPr>
                        <a:t>Pensions</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60"/>
                        </a:spcBef>
                        <a:spcAft>
                          <a:spcPts val="0"/>
                        </a:spcAft>
                      </a:pPr>
                      <a:r>
                        <a:rPr lang="en-US" sz="1400" spc="5">
                          <a:effectLst/>
                        </a:rPr>
                        <a:t>-0</a:t>
                      </a:r>
                      <a:r>
                        <a:rPr lang="en-US" sz="1400">
                          <a:effectLst/>
                        </a:rPr>
                        <a:t>.</a:t>
                      </a:r>
                      <a:r>
                        <a:rPr lang="en-US" sz="1400" spc="5">
                          <a:effectLst/>
                        </a:rPr>
                        <a:t>27</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01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48</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10</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60"/>
                        </a:spcBef>
                        <a:spcAft>
                          <a:spcPts val="0"/>
                        </a:spcAft>
                      </a:pPr>
                      <a:r>
                        <a:rPr lang="en-US" sz="1400" spc="5">
                          <a:effectLst/>
                        </a:rPr>
                        <a:t>ne</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53</a:t>
                      </a:r>
                      <a:endParaRPr lang="en-US" sz="1400">
                        <a:effectLst/>
                        <a:latin typeface="Calibri"/>
                        <a:ea typeface="Calibri"/>
                        <a:cs typeface="Times New Roman"/>
                      </a:endParaRPr>
                    </a:p>
                  </a:txBody>
                  <a:tcPr marL="0" marR="0" marT="0" marB="0"/>
                </a:tc>
              </a:tr>
              <a:tr h="18676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5">
                          <a:effectLst/>
                        </a:rPr>
                        <a:t>F</a:t>
                      </a:r>
                      <a:r>
                        <a:rPr lang="en-US" sz="1400">
                          <a:effectLst/>
                        </a:rPr>
                        <a:t>l</a:t>
                      </a:r>
                      <a:r>
                        <a:rPr lang="en-US" sz="1400" spc="5">
                          <a:effectLst/>
                        </a:rPr>
                        <a:t>agsh</a:t>
                      </a:r>
                      <a:r>
                        <a:rPr lang="en-US" sz="1400">
                          <a:effectLst/>
                        </a:rPr>
                        <a:t>ip</a:t>
                      </a:r>
                      <a:r>
                        <a:rPr lang="en-US" sz="1400" spc="-115">
                          <a:effectLst/>
                        </a:rPr>
                        <a:t> </a:t>
                      </a:r>
                      <a:r>
                        <a:rPr lang="en-US" sz="1400" spc="10">
                          <a:effectLst/>
                        </a:rPr>
                        <a:t>CC</a:t>
                      </a:r>
                      <a:r>
                        <a:rPr lang="en-US" sz="1400" spc="5">
                          <a:effectLst/>
                        </a:rPr>
                        <a:t>Ts</a:t>
                      </a:r>
                      <a:r>
                        <a:rPr lang="en-US" sz="1400">
                          <a:effectLst/>
                        </a:rPr>
                        <a:t>a</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50</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25</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58</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54</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65</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61</a:t>
                      </a:r>
                      <a:endParaRPr lang="en-US" sz="1400">
                        <a:effectLst/>
                        <a:latin typeface="Calibri"/>
                        <a:ea typeface="Calibri"/>
                        <a:cs typeface="Times New Roman"/>
                      </a:endParaRPr>
                    </a:p>
                  </a:txBody>
                  <a:tcPr marL="0" marR="0" marT="0" marB="0"/>
                </a:tc>
              </a:tr>
              <a:tr h="18676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10">
                          <a:effectLst/>
                        </a:rPr>
                        <a:t>A</a:t>
                      </a:r>
                      <a:r>
                        <a:rPr lang="en-US" sz="1400">
                          <a:effectLst/>
                        </a:rPr>
                        <a:t>ll</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-0</a:t>
                      </a:r>
                      <a:r>
                        <a:rPr lang="en-US" sz="1400">
                          <a:effectLst/>
                        </a:rPr>
                        <a:t>.</a:t>
                      </a:r>
                      <a:r>
                        <a:rPr lang="en-US" sz="1400" spc="5">
                          <a:effectLst/>
                        </a:rPr>
                        <a:t>31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07</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03</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30</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48</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47</a:t>
                      </a:r>
                      <a:endParaRPr lang="en-US" sz="1400" dirty="0">
                        <a:effectLst/>
                        <a:latin typeface="Calibri"/>
                        <a:ea typeface="Calibri"/>
                        <a:cs typeface="Times New Roman"/>
                      </a:endParaRPr>
                    </a:p>
                  </a:txBody>
                  <a:tcPr marL="0" marR="0" marT="0" marB="0"/>
                </a:tc>
              </a:tr>
              <a:tr h="186766">
                <a:tc vMerge="1">
                  <a:txBody>
                    <a:bodyPr/>
                    <a:lstStyle/>
                    <a:p>
                      <a:endParaRPr lang="en-US"/>
                    </a:p>
                  </a:txBody>
                  <a:tcPr/>
                </a:tc>
                <a:tc rowSpan="5">
                  <a:txBody>
                    <a:bodyPr/>
                    <a:lstStyle/>
                    <a:p>
                      <a:pPr marL="0" marR="0" eaLnBrk="0" hangingPunct="0">
                        <a:lnSpc>
                          <a:spcPts val="1100"/>
                        </a:lnSpc>
                        <a:spcBef>
                          <a:spcPts val="20"/>
                        </a:spcBef>
                        <a:spcAft>
                          <a:spcPts val="0"/>
                        </a:spcAft>
                      </a:pPr>
                      <a:r>
                        <a:rPr lang="en-US" sz="1400" dirty="0">
                          <a:effectLst/>
                        </a:rPr>
                        <a:t> </a:t>
                      </a:r>
                      <a:endParaRPr lang="en-US" sz="1200" dirty="0">
                        <a:effectLst/>
                      </a:endParaRPr>
                    </a:p>
                    <a:p>
                      <a:pPr marL="0" marR="414655" eaLnBrk="0" hangingPunct="0">
                        <a:lnSpc>
                          <a:spcPct val="105000"/>
                        </a:lnSpc>
                        <a:spcBef>
                          <a:spcPts val="0"/>
                        </a:spcBef>
                        <a:spcAft>
                          <a:spcPts val="0"/>
                        </a:spcAft>
                      </a:pPr>
                      <a:r>
                        <a:rPr lang="en-US" sz="1200" spc="90" dirty="0">
                          <a:effectLst/>
                        </a:rPr>
                        <a:t>E</a:t>
                      </a:r>
                      <a:r>
                        <a:rPr lang="en-US" sz="1200" dirty="0">
                          <a:effectLst/>
                        </a:rPr>
                        <a:t>d</a:t>
                      </a:r>
                      <a:r>
                        <a:rPr lang="en-US" sz="1200" spc="-175" dirty="0">
                          <a:effectLst/>
                        </a:rPr>
                        <a:t> </a:t>
                      </a:r>
                      <a:r>
                        <a:rPr lang="en-US" sz="1200" dirty="0">
                          <a:effectLst/>
                        </a:rPr>
                        <a:t>u</a:t>
                      </a:r>
                      <a:r>
                        <a:rPr lang="en-US" sz="1200" spc="-170" dirty="0">
                          <a:effectLst/>
                        </a:rPr>
                        <a:t> </a:t>
                      </a:r>
                      <a:r>
                        <a:rPr lang="en-US" sz="1200" dirty="0">
                          <a:effectLst/>
                        </a:rPr>
                        <a:t>c</a:t>
                      </a:r>
                      <a:r>
                        <a:rPr lang="en-US" sz="1200" spc="-170" dirty="0">
                          <a:effectLst/>
                        </a:rPr>
                        <a:t> </a:t>
                      </a:r>
                      <a:r>
                        <a:rPr lang="en-US" sz="1200" dirty="0">
                          <a:effectLst/>
                        </a:rPr>
                        <a:t>a</a:t>
                      </a:r>
                      <a:r>
                        <a:rPr lang="en-US" sz="1200" spc="-175" dirty="0">
                          <a:effectLst/>
                        </a:rPr>
                        <a:t> </a:t>
                      </a:r>
                      <a:r>
                        <a:rPr lang="en-US" sz="1200" dirty="0">
                          <a:effectLst/>
                        </a:rPr>
                        <a:t>t</a:t>
                      </a:r>
                      <a:r>
                        <a:rPr lang="en-US" sz="1200" spc="-175" dirty="0">
                          <a:effectLst/>
                        </a:rPr>
                        <a:t> </a:t>
                      </a:r>
                      <a:r>
                        <a:rPr lang="en-US" sz="1200" dirty="0" err="1">
                          <a:effectLst/>
                        </a:rPr>
                        <a:t>i</a:t>
                      </a:r>
                      <a:r>
                        <a:rPr lang="en-US" sz="1200" spc="-175" dirty="0">
                          <a:effectLst/>
                        </a:rPr>
                        <a:t> </a:t>
                      </a:r>
                      <a:r>
                        <a:rPr lang="en-US" sz="1200" dirty="0">
                          <a:effectLst/>
                        </a:rPr>
                        <a:t>o</a:t>
                      </a:r>
                      <a:r>
                        <a:rPr lang="en-US" sz="1200" spc="-170" dirty="0">
                          <a:effectLst/>
                        </a:rPr>
                        <a:t> </a:t>
                      </a:r>
                      <a:r>
                        <a:rPr lang="en-US" sz="1200" dirty="0">
                          <a:effectLst/>
                        </a:rPr>
                        <a:t>n </a:t>
                      </a:r>
                      <a:r>
                        <a:rPr lang="en-US" sz="1200" spc="90" dirty="0" err="1">
                          <a:effectLst/>
                        </a:rPr>
                        <a:t>S</a:t>
                      </a:r>
                      <a:r>
                        <a:rPr lang="en-US" sz="1200" dirty="0" err="1">
                          <a:effectLst/>
                        </a:rPr>
                        <a:t>p</a:t>
                      </a:r>
                      <a:r>
                        <a:rPr lang="en-US" sz="1200" spc="-175" dirty="0">
                          <a:effectLst/>
                        </a:rPr>
                        <a:t> </a:t>
                      </a:r>
                      <a:r>
                        <a:rPr lang="en-US" sz="1200" dirty="0">
                          <a:effectLst/>
                        </a:rPr>
                        <a:t>e</a:t>
                      </a:r>
                      <a:r>
                        <a:rPr lang="en-US" sz="1200" spc="-170" dirty="0">
                          <a:effectLst/>
                        </a:rPr>
                        <a:t> </a:t>
                      </a:r>
                      <a:r>
                        <a:rPr lang="en-US" sz="1200" dirty="0">
                          <a:effectLst/>
                        </a:rPr>
                        <a:t>n</a:t>
                      </a:r>
                      <a:r>
                        <a:rPr lang="en-US" sz="1200" spc="-170" dirty="0">
                          <a:effectLst/>
                        </a:rPr>
                        <a:t> </a:t>
                      </a:r>
                      <a:r>
                        <a:rPr lang="en-US" sz="1200" dirty="0">
                          <a:effectLst/>
                        </a:rPr>
                        <a:t>d</a:t>
                      </a:r>
                      <a:r>
                        <a:rPr lang="en-US" sz="1200" spc="-175" dirty="0">
                          <a:effectLst/>
                        </a:rPr>
                        <a:t> </a:t>
                      </a:r>
                      <a:r>
                        <a:rPr lang="en-US" sz="1200" dirty="0" err="1">
                          <a:effectLst/>
                        </a:rPr>
                        <a:t>i</a:t>
                      </a:r>
                      <a:r>
                        <a:rPr lang="en-US" sz="1200" spc="-170" dirty="0">
                          <a:effectLst/>
                        </a:rPr>
                        <a:t> </a:t>
                      </a:r>
                      <a:r>
                        <a:rPr lang="en-US" sz="1200" dirty="0">
                          <a:effectLst/>
                        </a:rPr>
                        <a:t>n</a:t>
                      </a:r>
                      <a:r>
                        <a:rPr lang="en-US" sz="1200" spc="-170" dirty="0">
                          <a:effectLst/>
                        </a:rPr>
                        <a:t> </a:t>
                      </a:r>
                      <a:r>
                        <a:rPr lang="en-US" sz="1200" dirty="0">
                          <a:effectLst/>
                        </a:rPr>
                        <a:t>g</a:t>
                      </a:r>
                      <a:endParaRPr lang="en-US" sz="1200" dirty="0">
                        <a:effectLst/>
                        <a:latin typeface="Calibri"/>
                        <a:ea typeface="Calibri"/>
                        <a:cs typeface="Times New Roman"/>
                      </a:endParaRPr>
                    </a:p>
                  </a:txBody>
                  <a:tcPr marL="0" marR="0" marT="0" marB="0" vert="vert270"/>
                </a:tc>
                <a:tc>
                  <a:txBody>
                    <a:bodyPr/>
                    <a:lstStyle/>
                    <a:p>
                      <a:pPr marL="66040" marR="0" eaLnBrk="0" hangingPunct="0">
                        <a:lnSpc>
                          <a:spcPct val="115000"/>
                        </a:lnSpc>
                        <a:spcBef>
                          <a:spcPts val="185"/>
                        </a:spcBef>
                        <a:spcAft>
                          <a:spcPts val="0"/>
                        </a:spcAft>
                      </a:pPr>
                      <a:r>
                        <a:rPr lang="en-US" sz="1400" spc="5">
                          <a:effectLst/>
                        </a:rPr>
                        <a:t>Pre-schoo</a:t>
                      </a:r>
                      <a:r>
                        <a:rPr lang="en-US" sz="1400">
                          <a:effectLst/>
                        </a:rPr>
                        <a:t>l</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na</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21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33</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24</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25</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45</a:t>
                      </a:r>
                      <a:endParaRPr lang="en-US" sz="1400" dirty="0">
                        <a:effectLst/>
                        <a:latin typeface="Calibri"/>
                        <a:ea typeface="Calibri"/>
                        <a:cs typeface="Times New Roman"/>
                      </a:endParaRPr>
                    </a:p>
                  </a:txBody>
                  <a:tcPr marL="0" marR="0" marT="0" marB="0"/>
                </a:tc>
              </a:tr>
              <a:tr h="18676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5">
                          <a:effectLst/>
                        </a:rPr>
                        <a:t>Pr</a:t>
                      </a:r>
                      <a:r>
                        <a:rPr lang="en-US" sz="1400">
                          <a:effectLst/>
                        </a:rPr>
                        <a:t>i</a:t>
                      </a:r>
                      <a:r>
                        <a:rPr lang="en-US" sz="1400" spc="10">
                          <a:effectLst/>
                        </a:rPr>
                        <a:t>m</a:t>
                      </a:r>
                      <a:r>
                        <a:rPr lang="en-US" sz="1400" spc="5">
                          <a:effectLst/>
                        </a:rPr>
                        <a:t>ar</a:t>
                      </a:r>
                      <a:r>
                        <a:rPr lang="en-US" sz="1400">
                          <a:effectLst/>
                        </a:rPr>
                        <a:t>y</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-0</a:t>
                      </a:r>
                      <a:r>
                        <a:rPr lang="en-US" sz="1400">
                          <a:effectLst/>
                        </a:rPr>
                        <a:t>.</a:t>
                      </a:r>
                      <a:r>
                        <a:rPr lang="en-US" sz="1400" spc="5">
                          <a:effectLst/>
                        </a:rPr>
                        <a:t>39</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25</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31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25</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34</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43</a:t>
                      </a:r>
                      <a:endParaRPr lang="en-US" sz="1400">
                        <a:effectLst/>
                        <a:latin typeface="Calibri"/>
                        <a:ea typeface="Calibri"/>
                        <a:cs typeface="Times New Roman"/>
                      </a:endParaRPr>
                    </a:p>
                  </a:txBody>
                  <a:tcPr marL="0" marR="0" marT="0" marB="0"/>
                </a:tc>
              </a:tr>
              <a:tr h="18676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5">
                          <a:effectLst/>
                        </a:rPr>
                        <a:t>Secondar</a:t>
                      </a:r>
                      <a:r>
                        <a:rPr lang="en-US" sz="1400">
                          <a:effectLst/>
                        </a:rPr>
                        <a:t>y</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-0</a:t>
                      </a:r>
                      <a:r>
                        <a:rPr lang="en-US" sz="1400">
                          <a:effectLst/>
                        </a:rPr>
                        <a:t>.</a:t>
                      </a:r>
                      <a:r>
                        <a:rPr lang="en-US" sz="1400" spc="5">
                          <a:effectLst/>
                        </a:rPr>
                        <a:t>24</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12</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21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08</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20</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12</a:t>
                      </a:r>
                      <a:endParaRPr lang="en-US" sz="1400" dirty="0">
                        <a:effectLst/>
                        <a:latin typeface="Calibri"/>
                        <a:ea typeface="Calibri"/>
                        <a:cs typeface="Times New Roman"/>
                      </a:endParaRPr>
                    </a:p>
                  </a:txBody>
                  <a:tcPr marL="0" marR="0" marT="0" marB="0"/>
                </a:tc>
              </a:tr>
              <a:tr h="18676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5">
                          <a:effectLst/>
                        </a:rPr>
                        <a:t>Ter</a:t>
                      </a:r>
                      <a:r>
                        <a:rPr lang="en-US" sz="1400">
                          <a:effectLst/>
                        </a:rPr>
                        <a:t>ti</a:t>
                      </a:r>
                      <a:r>
                        <a:rPr lang="en-US" sz="1400" spc="5">
                          <a:effectLst/>
                        </a:rPr>
                        <a:t>ar</a:t>
                      </a:r>
                      <a:r>
                        <a:rPr lang="en-US" sz="1400">
                          <a:effectLst/>
                        </a:rPr>
                        <a:t>y</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0</a:t>
                      </a:r>
                      <a:r>
                        <a:rPr lang="en-US" sz="1400">
                          <a:effectLst/>
                        </a:rPr>
                        <a:t>.</a:t>
                      </a:r>
                      <a:r>
                        <a:rPr lang="en-US" sz="1400" spc="5">
                          <a:effectLst/>
                        </a:rPr>
                        <a:t>20</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30</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44</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32</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31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47</a:t>
                      </a:r>
                      <a:endParaRPr lang="en-US" sz="1400" dirty="0">
                        <a:effectLst/>
                        <a:latin typeface="Calibri"/>
                        <a:ea typeface="Calibri"/>
                        <a:cs typeface="Times New Roman"/>
                      </a:endParaRPr>
                    </a:p>
                  </a:txBody>
                  <a:tcPr marL="0" marR="0" marT="0" marB="0"/>
                </a:tc>
              </a:tr>
              <a:tr h="186766">
                <a:tc vMerge="1">
                  <a:txBody>
                    <a:bodyPr/>
                    <a:lstStyle/>
                    <a:p>
                      <a:endParaRPr lang="en-US"/>
                    </a:p>
                  </a:txBody>
                  <a:tcPr/>
                </a:tc>
                <a:tc vMerge="1">
                  <a:txBody>
                    <a:bodyPr/>
                    <a:lstStyle/>
                    <a:p>
                      <a:endParaRPr lang="en-US"/>
                    </a:p>
                  </a:txBody>
                  <a:tcPr/>
                </a:tc>
                <a:tc>
                  <a:txBody>
                    <a:bodyPr/>
                    <a:lstStyle/>
                    <a:p>
                      <a:pPr marL="66040" marR="0" eaLnBrk="0" hangingPunct="0">
                        <a:lnSpc>
                          <a:spcPct val="115000"/>
                        </a:lnSpc>
                        <a:spcBef>
                          <a:spcPts val="185"/>
                        </a:spcBef>
                        <a:spcAft>
                          <a:spcPts val="0"/>
                        </a:spcAft>
                      </a:pPr>
                      <a:r>
                        <a:rPr lang="en-US" sz="1400" spc="10">
                          <a:effectLst/>
                        </a:rPr>
                        <a:t>A</a:t>
                      </a:r>
                      <a:r>
                        <a:rPr lang="en-US" sz="1400">
                          <a:effectLst/>
                        </a:rPr>
                        <a:t>ll</a:t>
                      </a:r>
                      <a:endParaRPr lang="en-US" sz="1400">
                        <a:effectLst/>
                        <a:latin typeface="Calibri"/>
                        <a:ea typeface="Calibri"/>
                        <a:cs typeface="Times New Roman"/>
                      </a:endParaRPr>
                    </a:p>
                  </a:txBody>
                  <a:tcPr marL="0" marR="0" marT="0" marB="0"/>
                </a:tc>
                <a:tc>
                  <a:txBody>
                    <a:bodyPr/>
                    <a:lstStyle/>
                    <a:p>
                      <a:pPr marL="60325" marR="0" eaLnBrk="0" hangingPunct="0">
                        <a:lnSpc>
                          <a:spcPct val="115000"/>
                        </a:lnSpc>
                        <a:spcBef>
                          <a:spcPts val="185"/>
                        </a:spcBef>
                        <a:spcAft>
                          <a:spcPts val="0"/>
                        </a:spcAft>
                      </a:pPr>
                      <a:r>
                        <a:rPr lang="en-US" sz="1400" spc="5">
                          <a:effectLst/>
                        </a:rPr>
                        <a:t>-0</a:t>
                      </a:r>
                      <a:r>
                        <a:rPr lang="en-US" sz="1400">
                          <a:effectLst/>
                        </a:rPr>
                        <a:t>.</a:t>
                      </a:r>
                      <a:r>
                        <a:rPr lang="en-US" sz="1400" spc="5">
                          <a:effectLst/>
                        </a:rPr>
                        <a:t>20</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02</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1</a:t>
                      </a:r>
                      <a:r>
                        <a:rPr lang="en-US" sz="1400">
                          <a:effectLst/>
                        </a:rPr>
                        <a:t>5</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09</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1</a:t>
                      </a:r>
                      <a:r>
                        <a:rPr lang="en-US" sz="1400" dirty="0">
                          <a:effectLst/>
                        </a:rPr>
                        <a:t>7</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1</a:t>
                      </a:r>
                      <a:r>
                        <a:rPr lang="en-US" sz="1400">
                          <a:effectLst/>
                        </a:rPr>
                        <a:t>1</a:t>
                      </a:r>
                      <a:endParaRPr lang="en-US" sz="1400">
                        <a:effectLst/>
                        <a:latin typeface="Calibri"/>
                        <a:ea typeface="Calibri"/>
                        <a:cs typeface="Times New Roman"/>
                      </a:endParaRPr>
                    </a:p>
                  </a:txBody>
                  <a:tcPr marL="0" marR="0" marT="0" marB="0"/>
                </a:tc>
              </a:tr>
              <a:tr h="189273">
                <a:tc vMerge="1">
                  <a:txBody>
                    <a:bodyPr/>
                    <a:lstStyle/>
                    <a:p>
                      <a:endParaRPr lang="en-US"/>
                    </a:p>
                  </a:txBody>
                  <a:tcPr/>
                </a:tc>
                <a:tc gridSpan="2">
                  <a:txBody>
                    <a:bodyPr/>
                    <a:lstStyle/>
                    <a:p>
                      <a:pPr marL="62865" marR="0" eaLnBrk="0" hangingPunct="0">
                        <a:lnSpc>
                          <a:spcPct val="115000"/>
                        </a:lnSpc>
                        <a:spcBef>
                          <a:spcPts val="185"/>
                        </a:spcBef>
                        <a:spcAft>
                          <a:spcPts val="0"/>
                        </a:spcAft>
                      </a:pPr>
                      <a:r>
                        <a:rPr lang="en-US" sz="1400" spc="95">
                          <a:effectLst/>
                        </a:rPr>
                        <a:t>H</a:t>
                      </a:r>
                      <a:r>
                        <a:rPr lang="en-US" sz="1400">
                          <a:effectLst/>
                        </a:rPr>
                        <a:t>e</a:t>
                      </a:r>
                      <a:r>
                        <a:rPr lang="en-US" sz="1400" spc="-170">
                          <a:effectLst/>
                        </a:rPr>
                        <a:t> </a:t>
                      </a:r>
                      <a:r>
                        <a:rPr lang="en-US" sz="1400">
                          <a:effectLst/>
                        </a:rPr>
                        <a:t>a</a:t>
                      </a:r>
                      <a:r>
                        <a:rPr lang="en-US" sz="1400" spc="-170">
                          <a:effectLst/>
                        </a:rPr>
                        <a:t> </a:t>
                      </a:r>
                      <a:r>
                        <a:rPr lang="en-US" sz="1400">
                          <a:effectLst/>
                        </a:rPr>
                        <a:t>l</a:t>
                      </a:r>
                      <a:r>
                        <a:rPr lang="en-US" sz="1400" spc="-170">
                          <a:effectLst/>
                        </a:rPr>
                        <a:t> </a:t>
                      </a:r>
                      <a:r>
                        <a:rPr lang="en-US" sz="1400">
                          <a:effectLst/>
                        </a:rPr>
                        <a:t>t</a:t>
                      </a:r>
                      <a:r>
                        <a:rPr lang="en-US" sz="1400" spc="-175">
                          <a:effectLst/>
                        </a:rPr>
                        <a:t> </a:t>
                      </a:r>
                      <a:r>
                        <a:rPr lang="en-US" sz="1400">
                          <a:effectLst/>
                        </a:rPr>
                        <a:t>h</a:t>
                      </a:r>
                      <a:r>
                        <a:rPr lang="en-US" sz="1400" spc="140">
                          <a:effectLst/>
                        </a:rPr>
                        <a:t> </a:t>
                      </a:r>
                      <a:r>
                        <a:rPr lang="en-US" sz="1400">
                          <a:effectLst/>
                        </a:rPr>
                        <a:t>S</a:t>
                      </a:r>
                      <a:r>
                        <a:rPr lang="en-US" sz="1400" spc="-170">
                          <a:effectLst/>
                        </a:rPr>
                        <a:t> </a:t>
                      </a:r>
                      <a:r>
                        <a:rPr lang="en-US" sz="1400">
                          <a:effectLst/>
                        </a:rPr>
                        <a:t>p</a:t>
                      </a:r>
                      <a:r>
                        <a:rPr lang="en-US" sz="1400" spc="-170">
                          <a:effectLst/>
                        </a:rPr>
                        <a:t> </a:t>
                      </a:r>
                      <a:r>
                        <a:rPr lang="en-US" sz="1400">
                          <a:effectLst/>
                        </a:rPr>
                        <a:t>e</a:t>
                      </a:r>
                      <a:r>
                        <a:rPr lang="en-US" sz="1400" spc="-165">
                          <a:effectLst/>
                        </a:rPr>
                        <a:t> </a:t>
                      </a:r>
                      <a:r>
                        <a:rPr lang="en-US" sz="1400">
                          <a:effectLst/>
                        </a:rPr>
                        <a:t>n</a:t>
                      </a:r>
                      <a:r>
                        <a:rPr lang="en-US" sz="1400" spc="-170">
                          <a:effectLst/>
                        </a:rPr>
                        <a:t> </a:t>
                      </a:r>
                      <a:r>
                        <a:rPr lang="en-US" sz="1400">
                          <a:effectLst/>
                        </a:rPr>
                        <a:t>d</a:t>
                      </a:r>
                      <a:r>
                        <a:rPr lang="en-US" sz="1400" spc="-170">
                          <a:effectLst/>
                        </a:rPr>
                        <a:t> </a:t>
                      </a:r>
                      <a:r>
                        <a:rPr lang="en-US" sz="1400">
                          <a:effectLst/>
                        </a:rPr>
                        <a:t>i</a:t>
                      </a:r>
                      <a:r>
                        <a:rPr lang="en-US" sz="1400" spc="-170">
                          <a:effectLst/>
                        </a:rPr>
                        <a:t> </a:t>
                      </a:r>
                      <a:r>
                        <a:rPr lang="en-US" sz="1400">
                          <a:effectLst/>
                        </a:rPr>
                        <a:t>n</a:t>
                      </a:r>
                      <a:r>
                        <a:rPr lang="en-US" sz="1400" spc="-170">
                          <a:effectLst/>
                        </a:rPr>
                        <a:t> </a:t>
                      </a:r>
                      <a:r>
                        <a:rPr lang="en-US" sz="1400">
                          <a:effectLst/>
                        </a:rPr>
                        <a:t>g</a:t>
                      </a:r>
                      <a:endParaRPr lang="en-US" sz="1400">
                        <a:effectLst/>
                        <a:latin typeface="Calibri"/>
                        <a:ea typeface="Calibri"/>
                        <a:cs typeface="Times New Roman"/>
                      </a:endParaRPr>
                    </a:p>
                  </a:txBody>
                  <a:tcPr marL="0" marR="0" marT="0" marB="0"/>
                </a:tc>
                <a:tc hMerge="1">
                  <a:txBody>
                    <a:bodyPr/>
                    <a:lstStyle/>
                    <a:p>
                      <a:endParaRPr lang="en-US"/>
                    </a:p>
                  </a:txBody>
                  <a:tcPr/>
                </a:tc>
                <a:tc>
                  <a:txBody>
                    <a:bodyPr/>
                    <a:lstStyle/>
                    <a:p>
                      <a:pPr marL="60325" marR="0" eaLnBrk="0" hangingPunct="0">
                        <a:lnSpc>
                          <a:spcPct val="115000"/>
                        </a:lnSpc>
                        <a:spcBef>
                          <a:spcPts val="185"/>
                        </a:spcBef>
                        <a:spcAft>
                          <a:spcPts val="0"/>
                        </a:spcAft>
                      </a:pPr>
                      <a:r>
                        <a:rPr lang="en-US" sz="1400" spc="5">
                          <a:effectLst/>
                        </a:rPr>
                        <a:t>-0</a:t>
                      </a:r>
                      <a:r>
                        <a:rPr lang="en-US" sz="1400">
                          <a:effectLst/>
                        </a:rPr>
                        <a:t>.</a:t>
                      </a:r>
                      <a:r>
                        <a:rPr lang="en-US" sz="1400" spc="5">
                          <a:effectLst/>
                        </a:rPr>
                        <a:t>23</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04</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11</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a:effectLst/>
                        </a:rPr>
                        <a:t>0</a:t>
                      </a:r>
                      <a:r>
                        <a:rPr lang="en-US" sz="1400">
                          <a:effectLst/>
                        </a:rPr>
                        <a:t>.</a:t>
                      </a:r>
                      <a:r>
                        <a:rPr lang="en-US" sz="1400" spc="5">
                          <a:effectLst/>
                        </a:rPr>
                        <a:t>04</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85"/>
                        </a:spcBef>
                        <a:spcAft>
                          <a:spcPts val="0"/>
                        </a:spcAft>
                      </a:pPr>
                      <a:r>
                        <a:rPr lang="en-US" sz="1400" spc="5">
                          <a:effectLst/>
                        </a:rPr>
                        <a:t>0</a:t>
                      </a:r>
                      <a:r>
                        <a:rPr lang="en-US" sz="1400">
                          <a:effectLst/>
                        </a:rPr>
                        <a:t>.</a:t>
                      </a:r>
                      <a:r>
                        <a:rPr lang="en-US" sz="1400" spc="5">
                          <a:effectLst/>
                        </a:rPr>
                        <a:t>18</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85"/>
                        </a:spcBef>
                        <a:spcAft>
                          <a:spcPts val="0"/>
                        </a:spcAft>
                      </a:pPr>
                      <a:r>
                        <a:rPr lang="en-US" sz="1400" spc="5" dirty="0">
                          <a:effectLst/>
                        </a:rPr>
                        <a:t>-0</a:t>
                      </a:r>
                      <a:r>
                        <a:rPr lang="en-US" sz="1400" dirty="0">
                          <a:effectLst/>
                        </a:rPr>
                        <a:t>.</a:t>
                      </a:r>
                      <a:r>
                        <a:rPr lang="en-US" sz="1400" spc="5" dirty="0">
                          <a:effectLst/>
                        </a:rPr>
                        <a:t>10</a:t>
                      </a:r>
                      <a:endParaRPr lang="en-US" sz="1400" dirty="0">
                        <a:effectLst/>
                        <a:latin typeface="Calibri"/>
                        <a:ea typeface="Calibri"/>
                        <a:cs typeface="Times New Roman"/>
                      </a:endParaRPr>
                    </a:p>
                  </a:txBody>
                  <a:tcPr marL="0" marR="0" marT="0" marB="0"/>
                </a:tc>
              </a:tr>
              <a:tr h="186766">
                <a:tc vMerge="1">
                  <a:txBody>
                    <a:bodyPr/>
                    <a:lstStyle/>
                    <a:p>
                      <a:endParaRPr lang="en-US"/>
                    </a:p>
                  </a:txBody>
                  <a:tcPr/>
                </a:tc>
                <a:tc gridSpan="2">
                  <a:txBody>
                    <a:bodyPr/>
                    <a:lstStyle/>
                    <a:p>
                      <a:pPr marL="62865" marR="0" eaLnBrk="0" hangingPunct="0">
                        <a:lnSpc>
                          <a:spcPct val="115000"/>
                        </a:lnSpc>
                        <a:spcBef>
                          <a:spcPts val="160"/>
                        </a:spcBef>
                        <a:spcAft>
                          <a:spcPts val="0"/>
                        </a:spcAft>
                      </a:pPr>
                      <a:r>
                        <a:rPr lang="en-US" sz="1400" spc="90">
                          <a:effectLst/>
                        </a:rPr>
                        <a:t>S</a:t>
                      </a:r>
                      <a:r>
                        <a:rPr lang="en-US" sz="1400">
                          <a:effectLst/>
                        </a:rPr>
                        <a:t>o</a:t>
                      </a:r>
                      <a:r>
                        <a:rPr lang="en-US" sz="1400" spc="-170">
                          <a:effectLst/>
                        </a:rPr>
                        <a:t> </a:t>
                      </a:r>
                      <a:r>
                        <a:rPr lang="en-US" sz="1400">
                          <a:effectLst/>
                        </a:rPr>
                        <a:t>c</a:t>
                      </a:r>
                      <a:r>
                        <a:rPr lang="en-US" sz="1400" spc="-170">
                          <a:effectLst/>
                        </a:rPr>
                        <a:t> </a:t>
                      </a:r>
                      <a:r>
                        <a:rPr lang="en-US" sz="1400">
                          <a:effectLst/>
                        </a:rPr>
                        <a:t>i</a:t>
                      </a:r>
                      <a:r>
                        <a:rPr lang="en-US" sz="1400" spc="-165">
                          <a:effectLst/>
                        </a:rPr>
                        <a:t> </a:t>
                      </a:r>
                      <a:r>
                        <a:rPr lang="en-US" sz="1400">
                          <a:effectLst/>
                        </a:rPr>
                        <a:t>a</a:t>
                      </a:r>
                      <a:r>
                        <a:rPr lang="en-US" sz="1400" spc="-170">
                          <a:effectLst/>
                        </a:rPr>
                        <a:t> </a:t>
                      </a:r>
                      <a:r>
                        <a:rPr lang="en-US" sz="1400">
                          <a:effectLst/>
                        </a:rPr>
                        <a:t>l</a:t>
                      </a:r>
                      <a:r>
                        <a:rPr lang="en-US" sz="1400" spc="140">
                          <a:effectLst/>
                        </a:rPr>
                        <a:t> </a:t>
                      </a:r>
                      <a:r>
                        <a:rPr lang="en-US" sz="1400" spc="90">
                          <a:effectLst/>
                        </a:rPr>
                        <a:t>S</a:t>
                      </a:r>
                      <a:r>
                        <a:rPr lang="en-US" sz="1400">
                          <a:effectLst/>
                        </a:rPr>
                        <a:t>p</a:t>
                      </a:r>
                      <a:r>
                        <a:rPr lang="en-US" sz="1400" spc="-170">
                          <a:effectLst/>
                        </a:rPr>
                        <a:t> </a:t>
                      </a:r>
                      <a:r>
                        <a:rPr lang="en-US" sz="1400">
                          <a:effectLst/>
                        </a:rPr>
                        <a:t>e</a:t>
                      </a:r>
                      <a:r>
                        <a:rPr lang="en-US" sz="1400" spc="-165">
                          <a:effectLst/>
                        </a:rPr>
                        <a:t> </a:t>
                      </a:r>
                      <a:r>
                        <a:rPr lang="en-US" sz="1400">
                          <a:effectLst/>
                        </a:rPr>
                        <a:t>n</a:t>
                      </a:r>
                      <a:r>
                        <a:rPr lang="en-US" sz="1400" spc="-170">
                          <a:effectLst/>
                        </a:rPr>
                        <a:t> </a:t>
                      </a:r>
                      <a:r>
                        <a:rPr lang="en-US" sz="1400">
                          <a:effectLst/>
                        </a:rPr>
                        <a:t>d</a:t>
                      </a:r>
                      <a:r>
                        <a:rPr lang="en-US" sz="1400" spc="-170">
                          <a:effectLst/>
                        </a:rPr>
                        <a:t> </a:t>
                      </a:r>
                      <a:r>
                        <a:rPr lang="en-US" sz="1400">
                          <a:effectLst/>
                        </a:rPr>
                        <a:t>i</a:t>
                      </a:r>
                      <a:r>
                        <a:rPr lang="en-US" sz="1400" spc="-165">
                          <a:effectLst/>
                        </a:rPr>
                        <a:t> </a:t>
                      </a:r>
                      <a:r>
                        <a:rPr lang="en-US" sz="1400">
                          <a:effectLst/>
                        </a:rPr>
                        <a:t>n</a:t>
                      </a:r>
                      <a:r>
                        <a:rPr lang="en-US" sz="1400" spc="-170">
                          <a:effectLst/>
                        </a:rPr>
                        <a:t> </a:t>
                      </a:r>
                      <a:r>
                        <a:rPr lang="en-US" sz="1400">
                          <a:effectLst/>
                        </a:rPr>
                        <a:t>g</a:t>
                      </a:r>
                      <a:endParaRPr lang="en-US" sz="1400">
                        <a:effectLst/>
                        <a:latin typeface="Calibri"/>
                        <a:ea typeface="Calibri"/>
                        <a:cs typeface="Times New Roman"/>
                      </a:endParaRPr>
                    </a:p>
                  </a:txBody>
                  <a:tcPr marL="0" marR="0" marT="0" marB="0"/>
                </a:tc>
                <a:tc hMerge="1">
                  <a:txBody>
                    <a:bodyPr/>
                    <a:lstStyle/>
                    <a:p>
                      <a:endParaRPr lang="en-US"/>
                    </a:p>
                  </a:txBody>
                  <a:tcPr/>
                </a:tc>
                <a:tc>
                  <a:txBody>
                    <a:bodyPr/>
                    <a:lstStyle/>
                    <a:p>
                      <a:pPr marL="60325" marR="0" eaLnBrk="0" hangingPunct="0">
                        <a:lnSpc>
                          <a:spcPct val="115000"/>
                        </a:lnSpc>
                        <a:spcBef>
                          <a:spcPts val="160"/>
                        </a:spcBef>
                        <a:spcAft>
                          <a:spcPts val="0"/>
                        </a:spcAft>
                      </a:pPr>
                      <a:r>
                        <a:rPr lang="en-US" sz="1400" spc="5">
                          <a:effectLst/>
                        </a:rPr>
                        <a:t>-0</a:t>
                      </a:r>
                      <a:r>
                        <a:rPr lang="en-US" sz="1400">
                          <a:effectLst/>
                        </a:rPr>
                        <a:t>.</a:t>
                      </a:r>
                      <a:r>
                        <a:rPr lang="en-US" sz="1400" spc="5">
                          <a:effectLst/>
                        </a:rPr>
                        <a:t>15</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04</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09</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06</a:t>
                      </a:r>
                      <a:endParaRPr lang="en-US" sz="1400">
                        <a:effectLst/>
                        <a:latin typeface="Calibri"/>
                        <a:ea typeface="Calibri"/>
                        <a:cs typeface="Times New Roman"/>
                      </a:endParaRPr>
                    </a:p>
                  </a:txBody>
                  <a:tcPr marL="0" marR="0" marT="0" marB="0"/>
                </a:tc>
                <a:tc>
                  <a:txBody>
                    <a:bodyPr/>
                    <a:lstStyle/>
                    <a:p>
                      <a:pPr marL="66040" marR="0" eaLnBrk="0" hangingPunct="0">
                        <a:lnSpc>
                          <a:spcPct val="115000"/>
                        </a:lnSpc>
                        <a:spcBef>
                          <a:spcPts val="160"/>
                        </a:spcBef>
                        <a:spcAft>
                          <a:spcPts val="0"/>
                        </a:spcAft>
                      </a:pPr>
                      <a:r>
                        <a:rPr lang="en-US" sz="1400" spc="5">
                          <a:effectLst/>
                        </a:rPr>
                        <a:t>-0</a:t>
                      </a:r>
                      <a:r>
                        <a:rPr lang="en-US" sz="1400">
                          <a:effectLst/>
                        </a:rPr>
                        <a:t>.</a:t>
                      </a:r>
                      <a:r>
                        <a:rPr lang="en-US" sz="1400" spc="5">
                          <a:effectLst/>
                        </a:rPr>
                        <a:t>02</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16</a:t>
                      </a:r>
                      <a:endParaRPr lang="en-US" sz="1400" dirty="0">
                        <a:effectLst/>
                        <a:latin typeface="Calibri"/>
                        <a:ea typeface="Calibri"/>
                        <a:cs typeface="Times New Roman"/>
                      </a:endParaRPr>
                    </a:p>
                  </a:txBody>
                  <a:tcPr marL="0" marR="0" marT="0" marB="0"/>
                </a:tc>
              </a:tr>
              <a:tr h="186766">
                <a:tc vMerge="1">
                  <a:txBody>
                    <a:bodyPr/>
                    <a:lstStyle/>
                    <a:p>
                      <a:endParaRPr lang="en-US"/>
                    </a:p>
                  </a:txBody>
                  <a:tcPr/>
                </a:tc>
                <a:tc gridSpan="2">
                  <a:txBody>
                    <a:bodyPr/>
                    <a:lstStyle/>
                    <a:p>
                      <a:pPr marL="62865" marR="0" eaLnBrk="0" hangingPunct="0">
                        <a:lnSpc>
                          <a:spcPct val="115000"/>
                        </a:lnSpc>
                        <a:spcBef>
                          <a:spcPts val="160"/>
                        </a:spcBef>
                        <a:spcAft>
                          <a:spcPts val="0"/>
                        </a:spcAft>
                      </a:pPr>
                      <a:r>
                        <a:rPr lang="en-US" sz="1400" spc="85">
                          <a:effectLst/>
                        </a:rPr>
                        <a:t>I</a:t>
                      </a:r>
                      <a:r>
                        <a:rPr lang="en-US" sz="1400">
                          <a:effectLst/>
                        </a:rPr>
                        <a:t>n</a:t>
                      </a:r>
                      <a:r>
                        <a:rPr lang="en-US" sz="1400" spc="-170">
                          <a:effectLst/>
                        </a:rPr>
                        <a:t> </a:t>
                      </a:r>
                      <a:r>
                        <a:rPr lang="en-US" sz="1400">
                          <a:effectLst/>
                        </a:rPr>
                        <a:t>d</a:t>
                      </a:r>
                      <a:r>
                        <a:rPr lang="en-US" sz="1400" spc="-170">
                          <a:effectLst/>
                        </a:rPr>
                        <a:t> </a:t>
                      </a:r>
                      <a:r>
                        <a:rPr lang="en-US" sz="1400">
                          <a:effectLst/>
                        </a:rPr>
                        <a:t>i</a:t>
                      </a:r>
                      <a:r>
                        <a:rPr lang="en-US" sz="1400" spc="-170">
                          <a:effectLst/>
                        </a:rPr>
                        <a:t> </a:t>
                      </a:r>
                      <a:r>
                        <a:rPr lang="en-US" sz="1400" spc="85">
                          <a:effectLst/>
                        </a:rPr>
                        <a:t>r</a:t>
                      </a:r>
                      <a:r>
                        <a:rPr lang="en-US" sz="1400">
                          <a:effectLst/>
                        </a:rPr>
                        <a:t>e</a:t>
                      </a:r>
                      <a:r>
                        <a:rPr lang="en-US" sz="1400" spc="-165">
                          <a:effectLst/>
                        </a:rPr>
                        <a:t> </a:t>
                      </a:r>
                      <a:r>
                        <a:rPr lang="en-US" sz="1400">
                          <a:effectLst/>
                        </a:rPr>
                        <a:t>c</a:t>
                      </a:r>
                      <a:r>
                        <a:rPr lang="en-US" sz="1400" spc="-170">
                          <a:effectLst/>
                        </a:rPr>
                        <a:t> </a:t>
                      </a:r>
                      <a:r>
                        <a:rPr lang="en-US" sz="1400">
                          <a:effectLst/>
                        </a:rPr>
                        <a:t>t</a:t>
                      </a:r>
                      <a:r>
                        <a:rPr lang="en-US" sz="1400" spc="140">
                          <a:effectLst/>
                        </a:rPr>
                        <a:t> </a:t>
                      </a:r>
                      <a:r>
                        <a:rPr lang="en-US" sz="1400">
                          <a:effectLst/>
                        </a:rPr>
                        <a:t>S</a:t>
                      </a:r>
                      <a:r>
                        <a:rPr lang="en-US" sz="1400" spc="-170">
                          <a:effectLst/>
                        </a:rPr>
                        <a:t> </a:t>
                      </a:r>
                      <a:r>
                        <a:rPr lang="en-US" sz="1400">
                          <a:effectLst/>
                        </a:rPr>
                        <a:t>u</a:t>
                      </a:r>
                      <a:r>
                        <a:rPr lang="en-US" sz="1400" spc="-170">
                          <a:effectLst/>
                        </a:rPr>
                        <a:t> </a:t>
                      </a:r>
                      <a:r>
                        <a:rPr lang="en-US" sz="1400">
                          <a:effectLst/>
                        </a:rPr>
                        <a:t>b</a:t>
                      </a:r>
                      <a:r>
                        <a:rPr lang="en-US" sz="1400" spc="-170">
                          <a:effectLst/>
                        </a:rPr>
                        <a:t> </a:t>
                      </a:r>
                      <a:r>
                        <a:rPr lang="en-US" sz="1400">
                          <a:effectLst/>
                        </a:rPr>
                        <a:t>s</a:t>
                      </a:r>
                      <a:r>
                        <a:rPr lang="en-US" sz="1400" spc="-165">
                          <a:effectLst/>
                        </a:rPr>
                        <a:t> </a:t>
                      </a:r>
                      <a:r>
                        <a:rPr lang="en-US" sz="1400" spc="85">
                          <a:effectLst/>
                        </a:rPr>
                        <a:t>i</a:t>
                      </a:r>
                      <a:r>
                        <a:rPr lang="en-US" sz="1400">
                          <a:effectLst/>
                        </a:rPr>
                        <a:t>d</a:t>
                      </a:r>
                      <a:r>
                        <a:rPr lang="en-US" sz="1400" spc="-170">
                          <a:effectLst/>
                        </a:rPr>
                        <a:t> </a:t>
                      </a:r>
                      <a:r>
                        <a:rPr lang="en-US" sz="1400" spc="85">
                          <a:effectLst/>
                        </a:rPr>
                        <a:t>i</a:t>
                      </a:r>
                      <a:r>
                        <a:rPr lang="en-US" sz="1400">
                          <a:effectLst/>
                        </a:rPr>
                        <a:t>e</a:t>
                      </a:r>
                      <a:r>
                        <a:rPr lang="en-US" sz="1400" spc="-170">
                          <a:effectLst/>
                        </a:rPr>
                        <a:t> </a:t>
                      </a:r>
                      <a:r>
                        <a:rPr lang="en-US" sz="1400">
                          <a:effectLst/>
                        </a:rPr>
                        <a:t>s</a:t>
                      </a:r>
                      <a:endParaRPr lang="en-US" sz="1400">
                        <a:effectLst/>
                        <a:latin typeface="Calibri"/>
                        <a:ea typeface="Calibri"/>
                        <a:cs typeface="Times New Roman"/>
                      </a:endParaRPr>
                    </a:p>
                  </a:txBody>
                  <a:tcPr marL="0" marR="0" marT="0" marB="0"/>
                </a:tc>
                <a:tc hMerge="1">
                  <a:txBody>
                    <a:bodyPr/>
                    <a:lstStyle/>
                    <a:p>
                      <a:endParaRPr lang="en-US"/>
                    </a:p>
                  </a:txBody>
                  <a:tcPr/>
                </a:tc>
                <a:tc>
                  <a:txBody>
                    <a:bodyPr/>
                    <a:lstStyle/>
                    <a:p>
                      <a:pPr marL="60325" marR="0" eaLnBrk="0" hangingPunct="0">
                        <a:lnSpc>
                          <a:spcPct val="115000"/>
                        </a:lnSpc>
                        <a:spcBef>
                          <a:spcPts val="160"/>
                        </a:spcBef>
                        <a:spcAft>
                          <a:spcPts val="0"/>
                        </a:spcAft>
                      </a:pPr>
                      <a:r>
                        <a:rPr lang="en-US" sz="1400" spc="5">
                          <a:effectLst/>
                        </a:rPr>
                        <a:t>0</a:t>
                      </a:r>
                      <a:r>
                        <a:rPr lang="en-US" sz="1400">
                          <a:effectLst/>
                        </a:rPr>
                        <a:t>.</a:t>
                      </a:r>
                      <a:r>
                        <a:rPr lang="en-US" sz="1400" spc="5">
                          <a:effectLst/>
                        </a:rPr>
                        <a:t>29</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37</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27</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26</a:t>
                      </a:r>
                      <a:endParaRPr lang="en-US" sz="1400" dirty="0">
                        <a:effectLst/>
                        <a:latin typeface="Calibri"/>
                        <a:ea typeface="Calibri"/>
                        <a:cs typeface="Times New Roman"/>
                      </a:endParaRPr>
                    </a:p>
                  </a:txBody>
                  <a:tcPr marL="0" marR="0" marT="0" marB="0"/>
                </a:tc>
                <a:tc>
                  <a:txBody>
                    <a:bodyPr/>
                    <a:lstStyle/>
                    <a:p>
                      <a:pPr marL="66040" marR="0" eaLnBrk="0" hangingPunct="0">
                        <a:lnSpc>
                          <a:spcPct val="115000"/>
                        </a:lnSpc>
                        <a:spcBef>
                          <a:spcPts val="160"/>
                        </a:spcBef>
                        <a:spcAft>
                          <a:spcPts val="0"/>
                        </a:spcAft>
                      </a:pPr>
                      <a:r>
                        <a:rPr lang="en-US" sz="1400" spc="5">
                          <a:effectLst/>
                        </a:rPr>
                        <a:t>na</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dirty="0">
                          <a:effectLst/>
                        </a:rPr>
                        <a:t>ne</a:t>
                      </a:r>
                      <a:endParaRPr lang="en-US" sz="1400" dirty="0">
                        <a:effectLst/>
                        <a:latin typeface="Calibri"/>
                        <a:ea typeface="Calibri"/>
                        <a:cs typeface="Times New Roman"/>
                      </a:endParaRPr>
                    </a:p>
                  </a:txBody>
                  <a:tcPr marL="0" marR="0" marT="0" marB="0"/>
                </a:tc>
              </a:tr>
              <a:tr h="192406">
                <a:tc vMerge="1">
                  <a:txBody>
                    <a:bodyPr/>
                    <a:lstStyle/>
                    <a:p>
                      <a:endParaRPr lang="en-US"/>
                    </a:p>
                  </a:txBody>
                  <a:tcPr/>
                </a:tc>
                <a:tc gridSpan="2">
                  <a:txBody>
                    <a:bodyPr/>
                    <a:lstStyle/>
                    <a:p>
                      <a:pPr marL="62865" marR="0" eaLnBrk="0" hangingPunct="0">
                        <a:lnSpc>
                          <a:spcPct val="115000"/>
                        </a:lnSpc>
                        <a:spcBef>
                          <a:spcPts val="160"/>
                        </a:spcBef>
                        <a:spcAft>
                          <a:spcPts val="0"/>
                        </a:spcAft>
                      </a:pPr>
                      <a:r>
                        <a:rPr lang="en-US" sz="1400" spc="90" dirty="0">
                          <a:effectLst/>
                        </a:rPr>
                        <a:t>T</a:t>
                      </a:r>
                      <a:r>
                        <a:rPr lang="en-US" sz="1400" dirty="0">
                          <a:effectLst/>
                        </a:rPr>
                        <a:t>o</a:t>
                      </a:r>
                      <a:r>
                        <a:rPr lang="en-US" sz="1400" spc="-170" dirty="0">
                          <a:effectLst/>
                        </a:rPr>
                        <a:t> </a:t>
                      </a:r>
                      <a:r>
                        <a:rPr lang="en-US" sz="1400" dirty="0">
                          <a:effectLst/>
                        </a:rPr>
                        <a:t>t</a:t>
                      </a:r>
                      <a:r>
                        <a:rPr lang="en-US" sz="1400" spc="-170" dirty="0">
                          <a:effectLst/>
                        </a:rPr>
                        <a:t> </a:t>
                      </a:r>
                      <a:r>
                        <a:rPr lang="en-US" sz="1400" dirty="0">
                          <a:effectLst/>
                        </a:rPr>
                        <a:t>a</a:t>
                      </a:r>
                      <a:r>
                        <a:rPr lang="en-US" sz="1400" spc="-170" dirty="0">
                          <a:effectLst/>
                        </a:rPr>
                        <a:t> </a:t>
                      </a:r>
                      <a:r>
                        <a:rPr lang="en-US" sz="1400" dirty="0">
                          <a:effectLst/>
                        </a:rPr>
                        <a:t>l</a:t>
                      </a:r>
                      <a:r>
                        <a:rPr lang="en-US" sz="1400" spc="145" dirty="0">
                          <a:effectLst/>
                        </a:rPr>
                        <a:t> </a:t>
                      </a:r>
                      <a:r>
                        <a:rPr lang="en-US" sz="1400" dirty="0">
                          <a:effectLst/>
                        </a:rPr>
                        <a:t>B</a:t>
                      </a:r>
                      <a:r>
                        <a:rPr lang="en-US" sz="1400" spc="-165" dirty="0">
                          <a:effectLst/>
                        </a:rPr>
                        <a:t> </a:t>
                      </a:r>
                      <a:r>
                        <a:rPr lang="en-US" sz="1400" dirty="0">
                          <a:effectLst/>
                        </a:rPr>
                        <a:t>e</a:t>
                      </a:r>
                      <a:r>
                        <a:rPr lang="en-US" sz="1400" spc="-165" dirty="0">
                          <a:effectLst/>
                        </a:rPr>
                        <a:t> </a:t>
                      </a:r>
                      <a:r>
                        <a:rPr lang="en-US" sz="1400" dirty="0">
                          <a:effectLst/>
                        </a:rPr>
                        <a:t>n</a:t>
                      </a:r>
                      <a:r>
                        <a:rPr lang="en-US" sz="1400" spc="-170" dirty="0">
                          <a:effectLst/>
                        </a:rPr>
                        <a:t> </a:t>
                      </a:r>
                      <a:r>
                        <a:rPr lang="en-US" sz="1400" dirty="0">
                          <a:effectLst/>
                        </a:rPr>
                        <a:t>e</a:t>
                      </a:r>
                      <a:r>
                        <a:rPr lang="en-US" sz="1400" spc="-165" dirty="0">
                          <a:effectLst/>
                        </a:rPr>
                        <a:t> </a:t>
                      </a:r>
                      <a:r>
                        <a:rPr lang="en-US" sz="1400" dirty="0">
                          <a:effectLst/>
                        </a:rPr>
                        <a:t>f</a:t>
                      </a:r>
                      <a:r>
                        <a:rPr lang="en-US" sz="1400" spc="-175" dirty="0">
                          <a:effectLst/>
                        </a:rPr>
                        <a:t> </a:t>
                      </a:r>
                      <a:r>
                        <a:rPr lang="en-US" sz="1400" dirty="0" err="1">
                          <a:effectLst/>
                        </a:rPr>
                        <a:t>i</a:t>
                      </a:r>
                      <a:r>
                        <a:rPr lang="en-US" sz="1400" spc="-170" dirty="0">
                          <a:effectLst/>
                        </a:rPr>
                        <a:t> </a:t>
                      </a:r>
                      <a:r>
                        <a:rPr lang="en-US" sz="1400" dirty="0">
                          <a:effectLst/>
                        </a:rPr>
                        <a:t>t</a:t>
                      </a:r>
                      <a:r>
                        <a:rPr lang="en-US" sz="1400" spc="-175" dirty="0">
                          <a:effectLst/>
                        </a:rPr>
                        <a:t> </a:t>
                      </a:r>
                      <a:r>
                        <a:rPr lang="en-US" sz="1400" dirty="0">
                          <a:effectLst/>
                        </a:rPr>
                        <a:t>s</a:t>
                      </a:r>
                      <a:endParaRPr lang="en-US" sz="1400" dirty="0">
                        <a:effectLst/>
                        <a:latin typeface="Calibri"/>
                        <a:ea typeface="Calibri"/>
                        <a:cs typeface="Times New Roman"/>
                      </a:endParaRPr>
                    </a:p>
                  </a:txBody>
                  <a:tcPr marL="0" marR="0" marT="0" marB="0"/>
                </a:tc>
                <a:tc hMerge="1">
                  <a:txBody>
                    <a:bodyPr/>
                    <a:lstStyle/>
                    <a:p>
                      <a:endParaRPr lang="en-US"/>
                    </a:p>
                  </a:txBody>
                  <a:tcPr/>
                </a:tc>
                <a:tc>
                  <a:txBody>
                    <a:bodyPr/>
                    <a:lstStyle/>
                    <a:p>
                      <a:pPr marL="6032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05</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02</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a:effectLst/>
                        </a:rPr>
                        <a:t>-0</a:t>
                      </a:r>
                      <a:r>
                        <a:rPr lang="en-US" sz="1400">
                          <a:effectLst/>
                        </a:rPr>
                        <a:t>.</a:t>
                      </a:r>
                      <a:r>
                        <a:rPr lang="en-US" sz="1400" spc="5">
                          <a:effectLst/>
                        </a:rPr>
                        <a:t>09</a:t>
                      </a:r>
                      <a:endParaRPr lang="en-US" sz="140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02</a:t>
                      </a:r>
                      <a:endParaRPr lang="en-US" sz="1400" dirty="0">
                        <a:effectLst/>
                        <a:latin typeface="Calibri"/>
                        <a:ea typeface="Calibri"/>
                        <a:cs typeface="Times New Roman"/>
                      </a:endParaRPr>
                    </a:p>
                  </a:txBody>
                  <a:tcPr marL="0" marR="0" marT="0" marB="0"/>
                </a:tc>
                <a:tc>
                  <a:txBody>
                    <a:bodyPr/>
                    <a:lstStyle/>
                    <a:p>
                      <a:pPr marL="66040"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02</a:t>
                      </a:r>
                      <a:endParaRPr lang="en-US" sz="1400" dirty="0">
                        <a:effectLst/>
                        <a:latin typeface="Calibri"/>
                        <a:ea typeface="Calibri"/>
                        <a:cs typeface="Times New Roman"/>
                      </a:endParaRPr>
                    </a:p>
                  </a:txBody>
                  <a:tcPr marL="0" marR="0" marT="0" marB="0"/>
                </a:tc>
                <a:tc>
                  <a:txBody>
                    <a:bodyPr/>
                    <a:lstStyle/>
                    <a:p>
                      <a:pPr marL="62865" marR="0" eaLnBrk="0" hangingPunct="0">
                        <a:lnSpc>
                          <a:spcPct val="115000"/>
                        </a:lnSpc>
                        <a:spcBef>
                          <a:spcPts val="160"/>
                        </a:spcBef>
                        <a:spcAft>
                          <a:spcPts val="0"/>
                        </a:spcAft>
                      </a:pPr>
                      <a:r>
                        <a:rPr lang="en-US" sz="1400" spc="5" dirty="0">
                          <a:effectLst/>
                        </a:rPr>
                        <a:t>-0</a:t>
                      </a:r>
                      <a:r>
                        <a:rPr lang="en-US" sz="1400" dirty="0">
                          <a:effectLst/>
                        </a:rPr>
                        <a:t>.</a:t>
                      </a:r>
                      <a:r>
                        <a:rPr lang="en-US" sz="1400" spc="5" dirty="0">
                          <a:effectLst/>
                        </a:rPr>
                        <a:t>1</a:t>
                      </a:r>
                      <a:r>
                        <a:rPr lang="en-US" sz="1400" dirty="0">
                          <a:effectLst/>
                        </a:rPr>
                        <a:t>6</a:t>
                      </a:r>
                      <a:endParaRPr lang="en-US" sz="14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4216067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30FAE6"/>
          </a:solidFill>
        </p:spPr>
        <p:txBody>
          <a:bodyPr>
            <a:normAutofit fontScale="90000"/>
          </a:bodyPr>
          <a:lstStyle/>
          <a:p>
            <a:r>
              <a:rPr lang="en-US" b="1" dirty="0"/>
              <a:t>Public spending on education and health is a more powerful equalizer than cash transfers </a:t>
            </a:r>
          </a:p>
        </p:txBody>
      </p:sp>
      <p:sp>
        <p:nvSpPr>
          <p:cNvPr id="4" name="Slide Number Placeholder 3"/>
          <p:cNvSpPr>
            <a:spLocks noGrp="1"/>
          </p:cNvSpPr>
          <p:nvPr>
            <p:ph type="sldNum" sz="quarter" idx="12"/>
          </p:nvPr>
        </p:nvSpPr>
        <p:spPr/>
        <p:txBody>
          <a:bodyPr/>
          <a:lstStyle/>
          <a:p>
            <a:fld id="{12C0D499-FC2D-EC42-9311-10E1B0656D4F}" type="slidenum">
              <a:rPr lang="en-US" smtClean="0"/>
              <a:t>14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7556832"/>
              </p:ext>
            </p:extLst>
          </p:nvPr>
        </p:nvGraphicFramePr>
        <p:xfrm>
          <a:off x="33867" y="1744662"/>
          <a:ext cx="9144000" cy="4976812"/>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4888871" y="1744662"/>
            <a:ext cx="2595662" cy="4611688"/>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05866" y="1600200"/>
            <a:ext cx="1595757" cy="2854105"/>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3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Main Results: the Unexpected</a:t>
            </a:r>
            <a:endParaRPr lang="en-US" b="1" dirty="0"/>
          </a:p>
        </p:txBody>
      </p:sp>
      <p:sp>
        <p:nvSpPr>
          <p:cNvPr id="3" name="Content Placeholder 2"/>
          <p:cNvSpPr>
            <a:spLocks noGrp="1"/>
          </p:cNvSpPr>
          <p:nvPr>
            <p:ph idx="1"/>
          </p:nvPr>
        </p:nvSpPr>
        <p:spPr>
          <a:xfrm>
            <a:off x="186267" y="1600200"/>
            <a:ext cx="8500533" cy="5121275"/>
          </a:xfrm>
        </p:spPr>
        <p:txBody>
          <a:bodyPr>
            <a:normAutofit fontScale="92500"/>
          </a:bodyPr>
          <a:lstStyle/>
          <a:p>
            <a:r>
              <a:rPr lang="en-US" dirty="0" smtClean="0"/>
              <a:t>Diversity: </a:t>
            </a:r>
          </a:p>
          <a:p>
            <a:pPr lvl="1"/>
            <a:r>
              <a:rPr lang="en-US" dirty="0" smtClean="0"/>
              <a:t>government size: primary spending from 41 in Brazil to 19 percent of GDP in Peru</a:t>
            </a:r>
          </a:p>
          <a:p>
            <a:pPr lvl="1"/>
            <a:r>
              <a:rPr lang="en-US" dirty="0" smtClean="0"/>
              <a:t>extent of redistribution (25% in </a:t>
            </a:r>
            <a:r>
              <a:rPr lang="en-US" dirty="0" err="1" smtClean="0"/>
              <a:t>Arg</a:t>
            </a:r>
            <a:r>
              <a:rPr lang="en-US" dirty="0" smtClean="0"/>
              <a:t>, 7% in Peru)</a:t>
            </a:r>
          </a:p>
          <a:p>
            <a:r>
              <a:rPr lang="en-US" dirty="0" smtClean="0"/>
              <a:t>Net payers to the </a:t>
            </a:r>
            <a:r>
              <a:rPr lang="en-US" dirty="0" err="1" smtClean="0"/>
              <a:t>fisc</a:t>
            </a:r>
            <a:r>
              <a:rPr lang="en-US" dirty="0" smtClean="0"/>
              <a:t> (in terms of cash) start at relatively low </a:t>
            </a:r>
            <a:r>
              <a:rPr lang="en-US" dirty="0" err="1" smtClean="0"/>
              <a:t>deciles</a:t>
            </a:r>
            <a:endParaRPr lang="en-US" dirty="0" smtClean="0"/>
          </a:p>
          <a:p>
            <a:r>
              <a:rPr lang="en-US" dirty="0" smtClean="0"/>
              <a:t>Tertiary Education is progressive in relative terms or neutral</a:t>
            </a:r>
          </a:p>
          <a:p>
            <a:r>
              <a:rPr lang="en-US" dirty="0" smtClean="0"/>
              <a:t>Contributory Pensions are progressive (in relative terms) or regressive depending on the country</a:t>
            </a:r>
          </a:p>
        </p:txBody>
      </p:sp>
      <p:sp>
        <p:nvSpPr>
          <p:cNvPr id="4" name="Slide Number Placeholder 3"/>
          <p:cNvSpPr>
            <a:spLocks noGrp="1"/>
          </p:cNvSpPr>
          <p:nvPr>
            <p:ph type="sldNum" sz="quarter" idx="12"/>
          </p:nvPr>
        </p:nvSpPr>
        <p:spPr/>
        <p:txBody>
          <a:bodyPr/>
          <a:lstStyle/>
          <a:p>
            <a:fld id="{12C0D499-FC2D-EC42-9311-10E1B0656D4F}" type="slidenum">
              <a:rPr lang="en-US" smtClean="0"/>
              <a:t>15</a:t>
            </a:fld>
            <a:endParaRPr lang="en-US"/>
          </a:p>
        </p:txBody>
      </p:sp>
    </p:spTree>
    <p:extLst>
      <p:ext uri="{BB962C8B-B14F-4D97-AF65-F5344CB8AC3E}">
        <p14:creationId xmlns:p14="http://schemas.microsoft.com/office/powerpoint/2010/main" val="29920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noAutofit/>
          </a:bodyPr>
          <a:lstStyle/>
          <a:p>
            <a:r>
              <a:rPr lang="en-US" sz="4800" b="1" dirty="0" smtClean="0"/>
              <a:t>Budget Size and Composition</a:t>
            </a:r>
            <a:r>
              <a:rPr lang="en-US" sz="3600" b="1" dirty="0" smtClean="0"/>
              <a:t/>
            </a:r>
            <a:br>
              <a:rPr lang="en-US" sz="3600" b="1" dirty="0" smtClean="0"/>
            </a:br>
            <a:r>
              <a:rPr lang="en-US" sz="3600" b="1" dirty="0" smtClean="0"/>
              <a:t>Primary and Social Spending as % of GDP</a:t>
            </a:r>
            <a:endParaRPr lang="en-US" sz="3600" b="1" dirty="0"/>
          </a:p>
        </p:txBody>
      </p:sp>
      <p:sp>
        <p:nvSpPr>
          <p:cNvPr id="4" name="Slide Number Placeholder 3"/>
          <p:cNvSpPr>
            <a:spLocks noGrp="1"/>
          </p:cNvSpPr>
          <p:nvPr>
            <p:ph type="sldNum" sz="quarter" idx="12"/>
          </p:nvPr>
        </p:nvSpPr>
        <p:spPr/>
        <p:txBody>
          <a:bodyPr/>
          <a:lstStyle/>
          <a:p>
            <a:fld id="{C7789032-6420-1A47-9CB8-EBE3ED9DBAE1}" type="slidenum">
              <a:rPr lang="en-US" smtClean="0"/>
              <a:pPr/>
              <a:t>16</a:t>
            </a:fld>
            <a:endParaRPr lang="en-US"/>
          </a:p>
        </p:txBody>
      </p:sp>
      <p:pic>
        <p:nvPicPr>
          <p:cNvPr id="5" name="Picture 4"/>
          <p:cNvPicPr>
            <a:picLocks noChangeAspect="1"/>
          </p:cNvPicPr>
          <p:nvPr/>
        </p:nvPicPr>
        <p:blipFill>
          <a:blip r:embed="rId3"/>
          <a:stretch>
            <a:fillRect/>
          </a:stretch>
        </p:blipFill>
        <p:spPr>
          <a:xfrm>
            <a:off x="253999" y="1638300"/>
            <a:ext cx="8654863" cy="4406900"/>
          </a:xfrm>
          <a:prstGeom prst="rect">
            <a:avLst/>
          </a:prstGeom>
        </p:spPr>
      </p:pic>
    </p:spTree>
    <p:extLst>
      <p:ext uri="{BB962C8B-B14F-4D97-AF65-F5344CB8AC3E}">
        <p14:creationId xmlns:p14="http://schemas.microsoft.com/office/powerpoint/2010/main" val="2596836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79600"/>
          </a:xfrm>
          <a:solidFill>
            <a:srgbClr val="30FAE6"/>
          </a:solidFill>
        </p:spPr>
        <p:txBody>
          <a:bodyPr>
            <a:normAutofit fontScale="90000"/>
          </a:bodyPr>
          <a:lstStyle/>
          <a:p>
            <a:r>
              <a:rPr lang="en-US" b="1" dirty="0" smtClean="0"/>
              <a:t>Cash Transfers </a:t>
            </a:r>
            <a:r>
              <a:rPr lang="en-US" b="1" dirty="0"/>
              <a:t>r</a:t>
            </a:r>
            <a:r>
              <a:rPr lang="en-US" b="1" dirty="0" smtClean="0"/>
              <a:t>educe poverty notably only when targeted and of significant magnitude</a:t>
            </a:r>
            <a:endParaRPr lang="en-US" b="1" dirty="0"/>
          </a:p>
        </p:txBody>
      </p:sp>
      <p:sp>
        <p:nvSpPr>
          <p:cNvPr id="3" name="Content Placeholder 2"/>
          <p:cNvSpPr>
            <a:spLocks noGrp="1"/>
          </p:cNvSpPr>
          <p:nvPr>
            <p:ph idx="1"/>
          </p:nvPr>
        </p:nvSpPr>
        <p:spPr>
          <a:xfrm>
            <a:off x="0" y="1879600"/>
            <a:ext cx="9144000" cy="4978400"/>
          </a:xfrm>
        </p:spPr>
        <p:txBody>
          <a:bodyPr>
            <a:noAutofit/>
          </a:bodyPr>
          <a:lstStyle/>
          <a:p>
            <a:r>
              <a:rPr lang="en-US" sz="4000" dirty="0" smtClean="0"/>
              <a:t>Cash </a:t>
            </a:r>
            <a:r>
              <a:rPr lang="en-US" sz="4000" dirty="0"/>
              <a:t>transfers </a:t>
            </a:r>
            <a:r>
              <a:rPr lang="en-US" sz="4000" dirty="0" smtClean="0"/>
              <a:t>reduce </a:t>
            </a:r>
            <a:r>
              <a:rPr lang="en-US" sz="4000" dirty="0"/>
              <a:t>extreme poverty by more than 60 percent in Uruguay and </a:t>
            </a:r>
            <a:r>
              <a:rPr lang="en-US" sz="4000" dirty="0" smtClean="0"/>
              <a:t>Argentina…</a:t>
            </a:r>
          </a:p>
          <a:p>
            <a:pPr marL="0" indent="0">
              <a:buNone/>
            </a:pPr>
            <a:r>
              <a:rPr lang="en-US" sz="4000" dirty="0" smtClean="0"/>
              <a:t>….but </a:t>
            </a:r>
            <a:r>
              <a:rPr lang="en-US" sz="4000" dirty="0"/>
              <a:t>only by 7 percent in Peru, which spends too little on cash transfers to achieve much poverty </a:t>
            </a:r>
            <a:r>
              <a:rPr lang="en-US" sz="4000" dirty="0" smtClean="0"/>
              <a:t>reduction</a:t>
            </a:r>
          </a:p>
        </p:txBody>
      </p:sp>
      <p:sp>
        <p:nvSpPr>
          <p:cNvPr id="4" name="Slide Number Placeholder 3"/>
          <p:cNvSpPr>
            <a:spLocks noGrp="1"/>
          </p:cNvSpPr>
          <p:nvPr>
            <p:ph type="sldNum" sz="quarter" idx="12"/>
          </p:nvPr>
        </p:nvSpPr>
        <p:spPr/>
        <p:txBody>
          <a:bodyPr/>
          <a:lstStyle/>
          <a:p>
            <a:fld id="{12C0D499-FC2D-EC42-9311-10E1B0656D4F}" type="slidenum">
              <a:rPr lang="en-US" smtClean="0"/>
              <a:t>17</a:t>
            </a:fld>
            <a:endParaRPr lang="en-US"/>
          </a:p>
        </p:txBody>
      </p:sp>
    </p:spTree>
    <p:extLst>
      <p:ext uri="{BB962C8B-B14F-4D97-AF65-F5344CB8AC3E}">
        <p14:creationId xmlns:p14="http://schemas.microsoft.com/office/powerpoint/2010/main" val="1519716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normAutofit fontScale="90000"/>
          </a:bodyPr>
          <a:lstStyle/>
          <a:p>
            <a:r>
              <a:rPr lang="en-US" b="1" dirty="0" smtClean="0"/>
              <a:t>Headcount: </a:t>
            </a:r>
            <a:r>
              <a:rPr lang="en-US" b="1" dirty="0"/>
              <a:t>Before and After Cash Transfers</a:t>
            </a:r>
            <a:endParaRPr lang="en-US" dirty="0"/>
          </a:p>
        </p:txBody>
      </p:sp>
      <p:sp>
        <p:nvSpPr>
          <p:cNvPr id="3" name="Slide Number Placeholder 2"/>
          <p:cNvSpPr>
            <a:spLocks noGrp="1"/>
          </p:cNvSpPr>
          <p:nvPr>
            <p:ph type="sldNum" sz="quarter" idx="12"/>
          </p:nvPr>
        </p:nvSpPr>
        <p:spPr/>
        <p:txBody>
          <a:bodyPr/>
          <a:lstStyle/>
          <a:p>
            <a:fld id="{C7789032-6420-1A47-9CB8-EBE3ED9DBAE1}" type="slidenum">
              <a:rPr lang="en-US" smtClean="0"/>
              <a:pPr/>
              <a:t>18</a:t>
            </a:fld>
            <a:endParaRPr lang="en-US"/>
          </a:p>
        </p:txBody>
      </p:sp>
      <p:pic>
        <p:nvPicPr>
          <p:cNvPr id="4" name="Picture 3"/>
          <p:cNvPicPr>
            <a:picLocks noChangeAspect="1"/>
          </p:cNvPicPr>
          <p:nvPr/>
        </p:nvPicPr>
        <p:blipFill>
          <a:blip r:embed="rId2"/>
          <a:stretch>
            <a:fillRect/>
          </a:stretch>
        </p:blipFill>
        <p:spPr>
          <a:xfrm>
            <a:off x="457200" y="1417638"/>
            <a:ext cx="8140700" cy="4584700"/>
          </a:xfrm>
          <a:prstGeom prst="rect">
            <a:avLst/>
          </a:prstGeom>
        </p:spPr>
      </p:pic>
    </p:spTree>
    <p:extLst>
      <p:ext uri="{BB962C8B-B14F-4D97-AF65-F5344CB8AC3E}">
        <p14:creationId xmlns:p14="http://schemas.microsoft.com/office/powerpoint/2010/main" val="7917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normAutofit fontScale="90000"/>
          </a:bodyPr>
          <a:lstStyle/>
          <a:p>
            <a:r>
              <a:rPr lang="en-US" b="1" dirty="0" smtClean="0"/>
              <a:t>Fiscal Policy and Poverty</a:t>
            </a:r>
            <a:br>
              <a:rPr lang="en-US" b="1" dirty="0" smtClean="0"/>
            </a:br>
            <a:r>
              <a:rPr lang="en-US" b="1" dirty="0" smtClean="0"/>
              <a:t>Headcount Ratio</a:t>
            </a:r>
            <a:endParaRPr lang="en-US" b="1" dirty="0"/>
          </a:p>
        </p:txBody>
      </p:sp>
      <p:sp>
        <p:nvSpPr>
          <p:cNvPr id="3" name="Slide Number Placeholder 2"/>
          <p:cNvSpPr>
            <a:spLocks noGrp="1"/>
          </p:cNvSpPr>
          <p:nvPr>
            <p:ph type="sldNum" sz="quarter" idx="12"/>
          </p:nvPr>
        </p:nvSpPr>
        <p:spPr/>
        <p:txBody>
          <a:bodyPr/>
          <a:lstStyle/>
          <a:p>
            <a:fld id="{12C0D499-FC2D-EC42-9311-10E1B0656D4F}" type="slidenum">
              <a:rPr lang="en-US" smtClean="0"/>
              <a:t>19</a:t>
            </a:fld>
            <a:endParaRPr lang="en-US"/>
          </a:p>
        </p:txBody>
      </p:sp>
      <p:graphicFrame>
        <p:nvGraphicFramePr>
          <p:cNvPr id="4" name="Gini"/>
          <p:cNvGraphicFramePr>
            <a:graphicFrameLocks/>
          </p:cNvGraphicFramePr>
          <p:nvPr>
            <p:extLst>
              <p:ext uri="{D42A27DB-BD31-4B8C-83A1-F6EECF244321}">
                <p14:modId xmlns:p14="http://schemas.microsoft.com/office/powerpoint/2010/main" val="919689238"/>
              </p:ext>
            </p:extLst>
          </p:nvPr>
        </p:nvGraphicFramePr>
        <p:xfrm>
          <a:off x="627590" y="1575858"/>
          <a:ext cx="7906809" cy="4780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88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normAutofit/>
          </a:bodyPr>
          <a:lstStyle/>
          <a:p>
            <a:r>
              <a:rPr lang="en-US" b="1" dirty="0" smtClean="0"/>
              <a:t>Suppose you want to know…</a:t>
            </a:r>
            <a:endParaRPr lang="en-US" b="1" dirty="0"/>
          </a:p>
        </p:txBody>
      </p:sp>
      <p:sp>
        <p:nvSpPr>
          <p:cNvPr id="3" name="Content Placeholder 2"/>
          <p:cNvSpPr>
            <a:spLocks noGrp="1"/>
          </p:cNvSpPr>
          <p:nvPr>
            <p:ph idx="1"/>
          </p:nvPr>
        </p:nvSpPr>
        <p:spPr>
          <a:xfrm>
            <a:off x="0" y="1417638"/>
            <a:ext cx="9143999" cy="5303837"/>
          </a:xfrm>
        </p:spPr>
        <p:txBody>
          <a:bodyPr>
            <a:noAutofit/>
          </a:bodyPr>
          <a:lstStyle/>
          <a:p>
            <a:pPr marL="0" indent="0">
              <a:buNone/>
            </a:pPr>
            <a:r>
              <a:rPr lang="en-US" b="1" dirty="0"/>
              <a:t>Assessment of current fiscal </a:t>
            </a:r>
            <a:r>
              <a:rPr lang="en-US" b="1" dirty="0" smtClean="0"/>
              <a:t>system:</a:t>
            </a:r>
          </a:p>
          <a:p>
            <a:pPr marL="0" indent="0">
              <a:buNone/>
            </a:pPr>
            <a:endParaRPr lang="en-US" b="1" dirty="0" smtClean="0"/>
          </a:p>
          <a:p>
            <a:r>
              <a:rPr lang="en-US" dirty="0" smtClean="0"/>
              <a:t>What </a:t>
            </a:r>
            <a:r>
              <a:rPr lang="en-US" dirty="0"/>
              <a:t>is the impact of taxes and government transfers on inequality and poverty? </a:t>
            </a:r>
            <a:endParaRPr lang="en-US" dirty="0" smtClean="0"/>
          </a:p>
          <a:p>
            <a:r>
              <a:rPr lang="en-US" dirty="0" smtClean="0"/>
              <a:t>Who are the net tax payers to the “</a:t>
            </a:r>
            <a:r>
              <a:rPr lang="en-US" dirty="0" err="1" smtClean="0"/>
              <a:t>fisc</a:t>
            </a:r>
            <a:r>
              <a:rPr lang="en-US" dirty="0" smtClean="0"/>
              <a:t>”?</a:t>
            </a:r>
            <a:endParaRPr lang="en-US" dirty="0"/>
          </a:p>
          <a:p>
            <a:r>
              <a:rPr lang="en-US" dirty="0"/>
              <a:t>How equitable is access to government education </a:t>
            </a:r>
            <a:r>
              <a:rPr lang="en-US" dirty="0" smtClean="0"/>
              <a:t>and/or </a:t>
            </a:r>
            <a:r>
              <a:rPr lang="en-US" dirty="0"/>
              <a:t>health services? </a:t>
            </a:r>
            <a:r>
              <a:rPr lang="en-US" dirty="0" smtClean="0"/>
              <a:t>By income, gender, ethnic origin, for example.</a:t>
            </a:r>
          </a:p>
          <a:p>
            <a:r>
              <a:rPr lang="en-US" dirty="0" smtClean="0"/>
              <a:t>How progressive are taxes and public spending?</a:t>
            </a:r>
            <a:endParaRPr lang="en-US" dirty="0"/>
          </a:p>
        </p:txBody>
      </p:sp>
      <p:sp>
        <p:nvSpPr>
          <p:cNvPr id="4" name="Slide Number Placeholder 3"/>
          <p:cNvSpPr>
            <a:spLocks noGrp="1"/>
          </p:cNvSpPr>
          <p:nvPr>
            <p:ph type="sldNum" sz="quarter" idx="12"/>
          </p:nvPr>
        </p:nvSpPr>
        <p:spPr/>
        <p:txBody>
          <a:bodyPr/>
          <a:lstStyle/>
          <a:p>
            <a:fld id="{C7789032-6420-1A47-9CB8-EBE3ED9DBAE1}" type="slidenum">
              <a:rPr lang="en-US" smtClean="0"/>
              <a:pPr/>
              <a:t>2</a:t>
            </a:fld>
            <a:endParaRPr lang="en-US"/>
          </a:p>
        </p:txBody>
      </p:sp>
    </p:spTree>
    <p:extLst>
      <p:ext uri="{BB962C8B-B14F-4D97-AF65-F5344CB8AC3E}">
        <p14:creationId xmlns:p14="http://schemas.microsoft.com/office/powerpoint/2010/main" val="22117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915"/>
            <a:ext cx="9144000" cy="1550665"/>
          </a:xfrm>
          <a:solidFill>
            <a:srgbClr val="30FFE1"/>
          </a:solidFill>
        </p:spPr>
        <p:txBody>
          <a:bodyPr>
            <a:noAutofit/>
          </a:bodyPr>
          <a:lstStyle/>
          <a:p>
            <a:pPr algn="ctr"/>
            <a:r>
              <a:rPr lang="en-US" sz="3600" b="1" dirty="0" smtClean="0"/>
              <a:t>However, indirect taxes wipe out the poverty-reducing effect of cash transfers</a:t>
            </a:r>
            <a:endParaRPr lang="en-US" sz="3600" b="1" dirty="0"/>
          </a:p>
        </p:txBody>
      </p:sp>
      <p:sp>
        <p:nvSpPr>
          <p:cNvPr id="3" name="Slide Number Placeholder 2"/>
          <p:cNvSpPr>
            <a:spLocks noGrp="1"/>
          </p:cNvSpPr>
          <p:nvPr>
            <p:ph type="sldNum" sz="quarter" idx="12"/>
          </p:nvPr>
        </p:nvSpPr>
        <p:spPr/>
        <p:txBody>
          <a:bodyPr/>
          <a:lstStyle/>
          <a:p>
            <a:fld id="{1FC7AED1-AE27-4571-8BC5-E5A9653B2B70}" type="slidenum">
              <a:rPr lang="en-US" smtClean="0"/>
              <a:t>20</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825314884"/>
              </p:ext>
            </p:extLst>
          </p:nvPr>
        </p:nvGraphicFramePr>
        <p:xfrm>
          <a:off x="354494" y="1835876"/>
          <a:ext cx="7741511" cy="470645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203530" y="373636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458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Net Payers to the </a:t>
            </a:r>
            <a:r>
              <a:rPr lang="en-US" b="1" dirty="0" err="1" smtClean="0"/>
              <a:t>Fisc</a:t>
            </a:r>
            <a:endParaRPr lang="en-US" b="1" dirty="0"/>
          </a:p>
        </p:txBody>
      </p:sp>
      <p:sp>
        <p:nvSpPr>
          <p:cNvPr id="4" name="Slide Number Placeholder 3"/>
          <p:cNvSpPr>
            <a:spLocks noGrp="1"/>
          </p:cNvSpPr>
          <p:nvPr>
            <p:ph type="sldNum" sz="quarter" idx="12"/>
          </p:nvPr>
        </p:nvSpPr>
        <p:spPr/>
        <p:txBody>
          <a:bodyPr/>
          <a:lstStyle/>
          <a:p>
            <a:fld id="{12C0D499-FC2D-EC42-9311-10E1B0656D4F}" type="slidenum">
              <a:rPr lang="en-US" smtClean="0"/>
              <a:t>21</a:t>
            </a:fld>
            <a:endParaRPr lang="en-US"/>
          </a:p>
        </p:txBody>
      </p:sp>
      <p:pic>
        <p:nvPicPr>
          <p:cNvPr id="5" name="Picture 4"/>
          <p:cNvPicPr>
            <a:picLocks noChangeAspect="1"/>
          </p:cNvPicPr>
          <p:nvPr/>
        </p:nvPicPr>
        <p:blipFill>
          <a:blip r:embed="rId2"/>
          <a:stretch>
            <a:fillRect/>
          </a:stretch>
        </p:blipFill>
        <p:spPr>
          <a:xfrm>
            <a:off x="342899" y="1417637"/>
            <a:ext cx="8208434" cy="5359755"/>
          </a:xfrm>
          <a:prstGeom prst="rect">
            <a:avLst/>
          </a:prstGeom>
        </p:spPr>
      </p:pic>
      <p:sp>
        <p:nvSpPr>
          <p:cNvPr id="6" name="Oval 5"/>
          <p:cNvSpPr/>
          <p:nvPr/>
        </p:nvSpPr>
        <p:spPr>
          <a:xfrm>
            <a:off x="1998134" y="2929467"/>
            <a:ext cx="1439334" cy="2912533"/>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4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Main Results: the Unexpected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Argentina is among the most ‘effective’ countries at redistribution and poverty </a:t>
            </a:r>
            <a:r>
              <a:rPr lang="en-US" dirty="0" smtClean="0"/>
              <a:t>reduction; however, redistribution might have gone “too far”</a:t>
            </a:r>
            <a:endParaRPr lang="en-US" dirty="0"/>
          </a:p>
          <a:p>
            <a:r>
              <a:rPr lang="en-US" dirty="0"/>
              <a:t>Bolivia is a leftist government that redistributes little</a:t>
            </a:r>
          </a:p>
          <a:p>
            <a:r>
              <a:rPr lang="en-US" dirty="0" smtClean="0"/>
              <a:t>Brazil </a:t>
            </a:r>
          </a:p>
          <a:p>
            <a:pPr lvl="1"/>
            <a:r>
              <a:rPr lang="en-US" dirty="0" smtClean="0"/>
              <a:t>indirect </a:t>
            </a:r>
            <a:r>
              <a:rPr lang="en-US" dirty="0"/>
              <a:t>taxes wipe out cash </a:t>
            </a:r>
            <a:r>
              <a:rPr lang="en-US" dirty="0" smtClean="0"/>
              <a:t>transfers’ </a:t>
            </a:r>
            <a:r>
              <a:rPr lang="en-US" dirty="0"/>
              <a:t>benefits to the poor and cause a significant amount </a:t>
            </a:r>
            <a:r>
              <a:rPr lang="en-US" dirty="0" smtClean="0"/>
              <a:t>of impoverishment</a:t>
            </a:r>
            <a:endParaRPr lang="en-US" dirty="0"/>
          </a:p>
          <a:p>
            <a:pPr lvl="1"/>
            <a:r>
              <a:rPr lang="en-US" dirty="0" smtClean="0"/>
              <a:t>the </a:t>
            </a:r>
            <a:r>
              <a:rPr lang="en-US" dirty="0"/>
              <a:t>poor whites receive more in cash transfers than the poor black and </a:t>
            </a:r>
            <a:r>
              <a:rPr lang="en-US" dirty="0" err="1"/>
              <a:t>pardos</a:t>
            </a:r>
            <a:r>
              <a:rPr lang="en-US" dirty="0"/>
              <a:t> </a:t>
            </a:r>
          </a:p>
          <a:p>
            <a:endParaRPr lang="en-US" dirty="0"/>
          </a:p>
        </p:txBody>
      </p:sp>
      <p:sp>
        <p:nvSpPr>
          <p:cNvPr id="4" name="Slide Number Placeholder 3"/>
          <p:cNvSpPr>
            <a:spLocks noGrp="1"/>
          </p:cNvSpPr>
          <p:nvPr>
            <p:ph type="sldNum" sz="quarter" idx="12"/>
          </p:nvPr>
        </p:nvSpPr>
        <p:spPr/>
        <p:txBody>
          <a:bodyPr/>
          <a:lstStyle/>
          <a:p>
            <a:fld id="{12C0D499-FC2D-EC42-9311-10E1B0656D4F}" type="slidenum">
              <a:rPr lang="en-US" smtClean="0"/>
              <a:t>22</a:t>
            </a:fld>
            <a:endParaRPr lang="en-US"/>
          </a:p>
        </p:txBody>
      </p:sp>
    </p:spTree>
    <p:extLst>
      <p:ext uri="{BB962C8B-B14F-4D97-AF65-F5344CB8AC3E}">
        <p14:creationId xmlns:p14="http://schemas.microsoft.com/office/powerpoint/2010/main" val="927626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Main Results: the Unexpected</a:t>
            </a:r>
            <a:endParaRPr lang="en-US" b="1" dirty="0"/>
          </a:p>
        </p:txBody>
      </p:sp>
      <p:sp>
        <p:nvSpPr>
          <p:cNvPr id="3" name="Content Placeholder 2"/>
          <p:cNvSpPr>
            <a:spLocks noGrp="1"/>
          </p:cNvSpPr>
          <p:nvPr>
            <p:ph idx="1"/>
          </p:nvPr>
        </p:nvSpPr>
        <p:spPr>
          <a:xfrm>
            <a:off x="186267" y="1600200"/>
            <a:ext cx="8500533" cy="4525963"/>
          </a:xfrm>
        </p:spPr>
        <p:txBody>
          <a:bodyPr>
            <a:normAutofit/>
          </a:bodyPr>
          <a:lstStyle/>
          <a:p>
            <a:r>
              <a:rPr lang="en-US" dirty="0" smtClean="0"/>
              <a:t>Mexico: </a:t>
            </a:r>
          </a:p>
          <a:p>
            <a:pPr lvl="1"/>
            <a:r>
              <a:rPr lang="en-US" dirty="0" smtClean="0"/>
              <a:t>Over time, redistribution has increased but Mexico still lags behind its peers such as </a:t>
            </a:r>
            <a:r>
              <a:rPr lang="en-US" dirty="0" err="1" smtClean="0"/>
              <a:t>Arg</a:t>
            </a:r>
            <a:r>
              <a:rPr lang="en-US" dirty="0" smtClean="0"/>
              <a:t>, Bra and </a:t>
            </a:r>
            <a:r>
              <a:rPr lang="en-US" dirty="0" err="1" smtClean="0"/>
              <a:t>Ury</a:t>
            </a:r>
            <a:endParaRPr lang="en-US" dirty="0" smtClean="0"/>
          </a:p>
          <a:p>
            <a:pPr lvl="1"/>
            <a:r>
              <a:rPr lang="en-US" dirty="0" smtClean="0"/>
              <a:t>coverage of </a:t>
            </a:r>
            <a:r>
              <a:rPr lang="en-US" dirty="0" err="1" smtClean="0"/>
              <a:t>Oportunidades</a:t>
            </a:r>
            <a:r>
              <a:rPr lang="en-US" dirty="0" smtClean="0"/>
              <a:t> and other cash transfers leave about 30 percent of extreme poor without safety net</a:t>
            </a:r>
            <a:endParaRPr lang="en-US" dirty="0"/>
          </a:p>
          <a:p>
            <a:r>
              <a:rPr lang="en-US" dirty="0" smtClean="0"/>
              <a:t>Peru: health spending is progressive only in relative terms</a:t>
            </a:r>
            <a:endParaRPr lang="en-US" dirty="0"/>
          </a:p>
        </p:txBody>
      </p:sp>
      <p:sp>
        <p:nvSpPr>
          <p:cNvPr id="4" name="Slide Number Placeholder 3"/>
          <p:cNvSpPr>
            <a:spLocks noGrp="1"/>
          </p:cNvSpPr>
          <p:nvPr>
            <p:ph type="sldNum" sz="quarter" idx="12"/>
          </p:nvPr>
        </p:nvSpPr>
        <p:spPr/>
        <p:txBody>
          <a:bodyPr/>
          <a:lstStyle/>
          <a:p>
            <a:fld id="{12C0D499-FC2D-EC42-9311-10E1B0656D4F}" type="slidenum">
              <a:rPr lang="en-US" smtClean="0"/>
              <a:t>23</a:t>
            </a:fld>
            <a:endParaRPr lang="en-US"/>
          </a:p>
        </p:txBody>
      </p:sp>
    </p:spTree>
    <p:extLst>
      <p:ext uri="{BB962C8B-B14F-4D97-AF65-F5344CB8AC3E}">
        <p14:creationId xmlns:p14="http://schemas.microsoft.com/office/powerpoint/2010/main" val="1819980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8229600" cy="1143000"/>
          </a:xfrm>
          <a:solidFill>
            <a:srgbClr val="30FAE6"/>
          </a:solidFill>
        </p:spPr>
        <p:txBody>
          <a:bodyPr/>
          <a:lstStyle/>
          <a:p>
            <a:r>
              <a:rPr lang="en-US" b="1" dirty="0" smtClean="0"/>
              <a:t>“Poster-child:” Uruguay</a:t>
            </a:r>
            <a:endParaRPr lang="en-US" b="1" dirty="0"/>
          </a:p>
        </p:txBody>
      </p:sp>
      <p:sp>
        <p:nvSpPr>
          <p:cNvPr id="3" name="Content Placeholder 2"/>
          <p:cNvSpPr>
            <a:spLocks noGrp="1"/>
          </p:cNvSpPr>
          <p:nvPr>
            <p:ph idx="1"/>
          </p:nvPr>
        </p:nvSpPr>
        <p:spPr>
          <a:xfrm>
            <a:off x="203200" y="1197506"/>
            <a:ext cx="8686800" cy="5523970"/>
          </a:xfrm>
        </p:spPr>
        <p:txBody>
          <a:bodyPr>
            <a:normAutofit lnSpcReduction="10000"/>
          </a:bodyPr>
          <a:lstStyle/>
          <a:p>
            <a:r>
              <a:rPr lang="en-US" dirty="0" smtClean="0"/>
              <a:t>Primary Spending/GDP is within reasonable levels</a:t>
            </a:r>
          </a:p>
          <a:p>
            <a:r>
              <a:rPr lang="en-US" dirty="0" smtClean="0"/>
              <a:t>Reduces inequality and poverty among the highest</a:t>
            </a:r>
          </a:p>
          <a:p>
            <a:r>
              <a:rPr lang="en-US" dirty="0" smtClean="0"/>
              <a:t>Has among the highest effectiveness indicators</a:t>
            </a:r>
          </a:p>
          <a:p>
            <a:r>
              <a:rPr lang="en-US" dirty="0" smtClean="0"/>
              <a:t>Taxes are neutral</a:t>
            </a:r>
          </a:p>
          <a:p>
            <a:r>
              <a:rPr lang="en-US" dirty="0" smtClean="0"/>
              <a:t>All social spending categories are progressive in absolute terms</a:t>
            </a:r>
          </a:p>
          <a:p>
            <a:r>
              <a:rPr lang="en-US" dirty="0" smtClean="0"/>
              <a:t>Coverage of the poor is close to 100 percent</a:t>
            </a:r>
          </a:p>
          <a:p>
            <a:r>
              <a:rPr lang="en-US" dirty="0" smtClean="0"/>
              <a:t>Only evident problem: access to tertiary is concentrated in the </a:t>
            </a:r>
            <a:r>
              <a:rPr lang="en-US" dirty="0" err="1" smtClean="0"/>
              <a:t>nonpoor</a:t>
            </a:r>
            <a:endParaRPr lang="en-US" dirty="0" smtClean="0"/>
          </a:p>
          <a:p>
            <a:endParaRPr lang="en-US" dirty="0"/>
          </a:p>
        </p:txBody>
      </p:sp>
      <p:sp>
        <p:nvSpPr>
          <p:cNvPr id="4" name="Slide Number Placeholder 3"/>
          <p:cNvSpPr>
            <a:spLocks noGrp="1"/>
          </p:cNvSpPr>
          <p:nvPr>
            <p:ph type="sldNum" sz="quarter" idx="12"/>
          </p:nvPr>
        </p:nvSpPr>
        <p:spPr/>
        <p:txBody>
          <a:bodyPr/>
          <a:lstStyle/>
          <a:p>
            <a:fld id="{12C0D499-FC2D-EC42-9311-10E1B0656D4F}" type="slidenum">
              <a:rPr lang="en-US" smtClean="0"/>
              <a:t>24</a:t>
            </a:fld>
            <a:endParaRPr lang="en-US"/>
          </a:p>
        </p:txBody>
      </p:sp>
    </p:spTree>
    <p:extLst>
      <p:ext uri="{BB962C8B-B14F-4D97-AF65-F5344CB8AC3E}">
        <p14:creationId xmlns:p14="http://schemas.microsoft.com/office/powerpoint/2010/main" val="154058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3141"/>
          </a:xfrm>
          <a:solidFill>
            <a:srgbClr val="30FFE1"/>
          </a:solidFill>
        </p:spPr>
        <p:txBody>
          <a:bodyPr>
            <a:normAutofit fontScale="90000"/>
          </a:bodyPr>
          <a:lstStyle/>
          <a:p>
            <a:r>
              <a:rPr lang="en-US" b="1" dirty="0" smtClean="0"/>
              <a:t>Conclusions</a:t>
            </a:r>
            <a:endParaRPr lang="en-US" b="1" dirty="0"/>
          </a:p>
        </p:txBody>
      </p:sp>
      <p:sp>
        <p:nvSpPr>
          <p:cNvPr id="3" name="Content Placeholder 2"/>
          <p:cNvSpPr>
            <a:spLocks noGrp="1"/>
          </p:cNvSpPr>
          <p:nvPr>
            <p:ph idx="1"/>
          </p:nvPr>
        </p:nvSpPr>
        <p:spPr>
          <a:xfrm>
            <a:off x="173193" y="948267"/>
            <a:ext cx="8843620" cy="5805113"/>
          </a:xfrm>
        </p:spPr>
        <p:txBody>
          <a:bodyPr>
            <a:noAutofit/>
          </a:bodyPr>
          <a:lstStyle/>
          <a:p>
            <a:endParaRPr lang="en-US" sz="2000" i="1" dirty="0" smtClean="0"/>
          </a:p>
          <a:p>
            <a:r>
              <a:rPr lang="en-US" sz="2000" dirty="0" smtClean="0"/>
              <a:t>Direct taxes and cash transfers reduce inequality and poverty by nontrivial amounts in Argentina, Brazil, and Uruguay but less so in Bolivia, Mexico, and Peru</a:t>
            </a:r>
          </a:p>
          <a:p>
            <a:r>
              <a:rPr lang="en-US" sz="2000" dirty="0" smtClean="0"/>
              <a:t>Direct taxes are progressive, but redistributive impact is small</a:t>
            </a:r>
          </a:p>
          <a:p>
            <a:r>
              <a:rPr lang="en-US" sz="2000" dirty="0" smtClean="0"/>
              <a:t>Cash transfers programs are quite progressive in absolute terms, except in Bolivia</a:t>
            </a:r>
          </a:p>
          <a:p>
            <a:r>
              <a:rPr lang="en-US" sz="2000" dirty="0" smtClean="0"/>
              <a:t>In Bolivia and Brazil, indirect taxes more than offset the poverty reducing impact of cash transfers</a:t>
            </a:r>
          </a:p>
          <a:p>
            <a:r>
              <a:rPr lang="en-US" sz="2000" dirty="0" smtClean="0"/>
              <a:t>In-kind benefits have a large effect on reducing inequality in all countries</a:t>
            </a:r>
          </a:p>
        </p:txBody>
      </p:sp>
      <p:sp>
        <p:nvSpPr>
          <p:cNvPr id="4" name="Slide Number Placeholder 3"/>
          <p:cNvSpPr>
            <a:spLocks noGrp="1"/>
          </p:cNvSpPr>
          <p:nvPr>
            <p:ph type="sldNum" sz="quarter" idx="12"/>
          </p:nvPr>
        </p:nvSpPr>
        <p:spPr/>
        <p:txBody>
          <a:bodyPr/>
          <a:lstStyle/>
          <a:p>
            <a:fld id="{1FC7AED1-AE27-4571-8BC5-E5A9653B2B70}" type="slidenum">
              <a:rPr lang="en-US" smtClean="0"/>
              <a:t>25</a:t>
            </a:fld>
            <a:endParaRPr lang="en-US" dirty="0"/>
          </a:p>
        </p:txBody>
      </p:sp>
    </p:spTree>
    <p:extLst>
      <p:ext uri="{BB962C8B-B14F-4D97-AF65-F5344CB8AC3E}">
        <p14:creationId xmlns:p14="http://schemas.microsoft.com/office/powerpoint/2010/main" val="3574557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594"/>
          </a:xfrm>
          <a:solidFill>
            <a:srgbClr val="30FAE6"/>
          </a:solidFill>
        </p:spPr>
        <p:txBody>
          <a:bodyPr>
            <a:noAutofit/>
          </a:bodyPr>
          <a:lstStyle/>
          <a:p>
            <a:r>
              <a:rPr lang="en-US" sz="2800" dirty="0" smtClean="0">
                <a:solidFill>
                  <a:srgbClr val="000000"/>
                </a:solidFill>
              </a:rPr>
              <a:t>Commitment to Equity (CEQ), joint project of Tulane University and Inter-American Dialogue.</a:t>
            </a:r>
            <a:r>
              <a:rPr lang="en-US" sz="2800" dirty="0" smtClean="0">
                <a:solidFill>
                  <a:srgbClr val="000000"/>
                </a:solidFill>
                <a:hlinkClick r:id="rId2"/>
              </a:rPr>
              <a:t> </a:t>
            </a:r>
            <a:r>
              <a:rPr lang="en-US" sz="2800" dirty="0" err="1" smtClean="0">
                <a:solidFill>
                  <a:srgbClr val="000000"/>
                </a:solidFill>
                <a:hlinkClick r:id="rId2"/>
              </a:rPr>
              <a:t>www.commitmentoequity.org</a:t>
            </a:r>
            <a:endParaRPr lang="en-US" sz="2800" dirty="0">
              <a:solidFill>
                <a:srgbClr val="000000"/>
              </a:solidFill>
            </a:endParaRPr>
          </a:p>
        </p:txBody>
      </p:sp>
      <p:sp>
        <p:nvSpPr>
          <p:cNvPr id="3" name="Slide Number Placeholder 2"/>
          <p:cNvSpPr>
            <a:spLocks noGrp="1"/>
          </p:cNvSpPr>
          <p:nvPr>
            <p:ph type="sldNum" sz="quarter" idx="12"/>
          </p:nvPr>
        </p:nvSpPr>
        <p:spPr/>
        <p:txBody>
          <a:bodyPr/>
          <a:lstStyle/>
          <a:p>
            <a:fld id="{C7789032-6420-1A47-9CB8-EBE3ED9DBAE1}" type="slidenum">
              <a:rPr lang="en-US" smtClean="0"/>
              <a:pPr/>
              <a:t>26</a:t>
            </a:fld>
            <a:endParaRPr lang="en-US"/>
          </a:p>
        </p:txBody>
      </p:sp>
      <p:pic>
        <p:nvPicPr>
          <p:cNvPr id="5" name="Picture 4"/>
          <p:cNvPicPr>
            <a:picLocks noChangeAspect="1"/>
          </p:cNvPicPr>
          <p:nvPr/>
        </p:nvPicPr>
        <p:blipFill>
          <a:blip r:embed="rId3"/>
          <a:stretch>
            <a:fillRect/>
          </a:stretch>
        </p:blipFill>
        <p:spPr>
          <a:xfrm>
            <a:off x="2608716" y="1218650"/>
            <a:ext cx="3944484" cy="4809699"/>
          </a:xfrm>
          <a:prstGeom prst="rect">
            <a:avLst/>
          </a:prstGeom>
        </p:spPr>
      </p:pic>
      <p:pic>
        <p:nvPicPr>
          <p:cNvPr id="1026" name="Picture 2" descr="http://www.commitmentoequity.org/images/index_map2013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574" y="3007862"/>
            <a:ext cx="1982709" cy="302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79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3141"/>
          </a:xfrm>
          <a:solidFill>
            <a:srgbClr val="30FFE1"/>
          </a:solidFill>
        </p:spPr>
        <p:txBody>
          <a:bodyPr>
            <a:normAutofit fontScale="90000"/>
          </a:bodyPr>
          <a:lstStyle/>
          <a:p>
            <a:r>
              <a:rPr lang="en-US" b="1" dirty="0" smtClean="0"/>
              <a:t>CEQ Global</a:t>
            </a:r>
            <a:endParaRPr lang="en-US" b="1" dirty="0"/>
          </a:p>
        </p:txBody>
      </p:sp>
      <p:sp>
        <p:nvSpPr>
          <p:cNvPr id="3" name="Content Placeholder 2"/>
          <p:cNvSpPr>
            <a:spLocks noGrp="1"/>
          </p:cNvSpPr>
          <p:nvPr>
            <p:ph idx="1"/>
          </p:nvPr>
        </p:nvSpPr>
        <p:spPr>
          <a:xfrm>
            <a:off x="628649" y="948267"/>
            <a:ext cx="8388163" cy="5805113"/>
          </a:xfrm>
        </p:spPr>
        <p:txBody>
          <a:bodyPr>
            <a:noAutofit/>
          </a:bodyPr>
          <a:lstStyle/>
          <a:p>
            <a:pPr marL="0" indent="0">
              <a:buNone/>
            </a:pPr>
            <a:endParaRPr lang="en-US" sz="1850" dirty="0" smtClean="0"/>
          </a:p>
          <a:p>
            <a:pPr marL="0" indent="0">
              <a:buNone/>
            </a:pPr>
            <a:r>
              <a:rPr lang="en-US" sz="2000" dirty="0" smtClean="0"/>
              <a:t>World Bank</a:t>
            </a:r>
          </a:p>
          <a:p>
            <a:pPr marL="0" indent="0">
              <a:buNone/>
            </a:pPr>
            <a:endParaRPr lang="en-US" sz="2000" dirty="0" smtClean="0"/>
          </a:p>
          <a:p>
            <a:r>
              <a:rPr lang="en-US" sz="2000" dirty="0" smtClean="0"/>
              <a:t>Armenia </a:t>
            </a:r>
          </a:p>
          <a:p>
            <a:r>
              <a:rPr lang="en-US" sz="2000" dirty="0" smtClean="0"/>
              <a:t>Ethiopia</a:t>
            </a:r>
            <a:endParaRPr lang="en-US" sz="2000" dirty="0"/>
          </a:p>
          <a:p>
            <a:r>
              <a:rPr lang="en-US" sz="2000" dirty="0" smtClean="0"/>
              <a:t>Indonesia</a:t>
            </a:r>
          </a:p>
          <a:p>
            <a:r>
              <a:rPr lang="en-US" sz="2000" dirty="0" smtClean="0"/>
              <a:t>Jordan</a:t>
            </a:r>
          </a:p>
          <a:p>
            <a:r>
              <a:rPr lang="en-US" sz="2000" dirty="0" smtClean="0"/>
              <a:t>South Africa</a:t>
            </a:r>
          </a:p>
          <a:p>
            <a:r>
              <a:rPr lang="en-US" sz="2000" dirty="0" smtClean="0"/>
              <a:t>Sri Lanka</a:t>
            </a:r>
          </a:p>
          <a:p>
            <a:pPr marL="0" indent="0">
              <a:buNone/>
            </a:pPr>
            <a:endParaRPr lang="en-US" sz="2000" dirty="0"/>
          </a:p>
          <a:p>
            <a:pPr marL="0" indent="0">
              <a:buNone/>
            </a:pPr>
            <a:r>
              <a:rPr lang="en-US" sz="2000" dirty="0" smtClean="0"/>
              <a:t>Gates Foundation </a:t>
            </a:r>
          </a:p>
          <a:p>
            <a:r>
              <a:rPr lang="en-US" sz="2000" dirty="0" smtClean="0"/>
              <a:t>Ghana</a:t>
            </a:r>
          </a:p>
          <a:p>
            <a:r>
              <a:rPr lang="en-US" sz="2000" dirty="0" smtClean="0"/>
              <a:t>Tanzania</a:t>
            </a:r>
          </a:p>
          <a:p>
            <a:pPr marL="0" indent="0">
              <a:buNone/>
            </a:pPr>
            <a:endParaRPr lang="en-US" sz="1850" dirty="0"/>
          </a:p>
        </p:txBody>
      </p:sp>
      <p:sp>
        <p:nvSpPr>
          <p:cNvPr id="4" name="Slide Number Placeholder 3"/>
          <p:cNvSpPr>
            <a:spLocks noGrp="1"/>
          </p:cNvSpPr>
          <p:nvPr>
            <p:ph type="sldNum" sz="quarter" idx="12"/>
          </p:nvPr>
        </p:nvSpPr>
        <p:spPr/>
        <p:txBody>
          <a:bodyPr/>
          <a:lstStyle/>
          <a:p>
            <a:fld id="{1FC7AED1-AE27-4571-8BC5-E5A9653B2B70}" type="slidenum">
              <a:rPr lang="en-US" smtClean="0"/>
              <a:t>27</a:t>
            </a:fld>
            <a:endParaRPr lang="en-US" dirty="0"/>
          </a:p>
        </p:txBody>
      </p:sp>
    </p:spTree>
    <p:extLst>
      <p:ext uri="{BB962C8B-B14F-4D97-AF65-F5344CB8AC3E}">
        <p14:creationId xmlns:p14="http://schemas.microsoft.com/office/powerpoint/2010/main" val="2057541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68" y="355600"/>
            <a:ext cx="8720666" cy="6365875"/>
          </a:xfrm>
        </p:spPr>
        <p:txBody>
          <a:bodyPr>
            <a:normAutofit fontScale="62500" lnSpcReduction="20000"/>
          </a:bodyPr>
          <a:lstStyle/>
          <a:p>
            <a:pPr marL="0" indent="0" algn="ctr">
              <a:buNone/>
            </a:pPr>
            <a:r>
              <a:rPr lang="en-US" b="1" dirty="0" smtClean="0"/>
              <a:t>Acknowledgements</a:t>
            </a:r>
          </a:p>
          <a:p>
            <a:pPr marL="0" indent="0" algn="just">
              <a:buNone/>
            </a:pPr>
            <a:endParaRPr lang="en-US" dirty="0"/>
          </a:p>
          <a:p>
            <a:pPr marL="0" indent="0" algn="just">
              <a:buNone/>
            </a:pPr>
            <a:r>
              <a:rPr lang="en-US" dirty="0" smtClean="0"/>
              <a:t>This </a:t>
            </a:r>
            <a:r>
              <a:rPr lang="en-US" dirty="0"/>
              <a:t>paper was produced under the </a:t>
            </a:r>
            <a:r>
              <a:rPr lang="en-US" dirty="0">
                <a:hlinkClick r:id="rId2"/>
              </a:rPr>
              <a:t>Commitment to Equity </a:t>
            </a:r>
            <a:r>
              <a:rPr lang="en-US" dirty="0"/>
              <a:t>(CEQ) project. </a:t>
            </a:r>
            <a:endParaRPr lang="en-US" dirty="0" smtClean="0"/>
          </a:p>
          <a:p>
            <a:pPr marL="0" indent="0" algn="just">
              <a:buNone/>
            </a:pPr>
            <a:endParaRPr lang="en-US" dirty="0" smtClean="0"/>
          </a:p>
          <a:p>
            <a:pPr marL="0" indent="0" algn="just">
              <a:buNone/>
            </a:pPr>
            <a:r>
              <a:rPr lang="en-US" dirty="0" smtClean="0"/>
              <a:t>Launched </a:t>
            </a:r>
            <a:r>
              <a:rPr lang="en-US" dirty="0"/>
              <a:t>in 2008, the CEQ framework was designed to analyze the impact of taxation and social spending on inequality and poverty in individual countries and to provide a roadmap for governments, multilateral institutions, and nongovernmental organizations in their efforts to build more equitable societies. </a:t>
            </a:r>
            <a:endParaRPr lang="en-US" dirty="0" smtClean="0"/>
          </a:p>
          <a:p>
            <a:pPr marL="0" indent="0" algn="just">
              <a:buNone/>
            </a:pPr>
            <a:endParaRPr lang="en-US" dirty="0"/>
          </a:p>
          <a:p>
            <a:pPr marL="0" indent="0" algn="just">
              <a:buNone/>
            </a:pPr>
            <a:r>
              <a:rPr lang="en-US" dirty="0" smtClean="0"/>
              <a:t>Led </a:t>
            </a:r>
            <a:r>
              <a:rPr lang="en-US" dirty="0"/>
              <a:t>by Nora </a:t>
            </a:r>
            <a:r>
              <a:rPr lang="en-US" dirty="0" smtClean="0"/>
              <a:t>Lustig and Peter Hakim, </a:t>
            </a:r>
            <a:r>
              <a:rPr lang="en-US" dirty="0"/>
              <a:t>the CEQ is a project of the Center for Inter-American Policy and the Department of Economics, Tulane University and the Inter-American </a:t>
            </a:r>
            <a:r>
              <a:rPr lang="en-US" dirty="0" smtClean="0"/>
              <a:t>Dialogue. </a:t>
            </a:r>
          </a:p>
          <a:p>
            <a:pPr marL="0" indent="0" algn="just">
              <a:buNone/>
            </a:pPr>
            <a:endParaRPr lang="en-US" dirty="0"/>
          </a:p>
          <a:p>
            <a:pPr marL="0" indent="0" algn="just">
              <a:buNone/>
            </a:pPr>
            <a:r>
              <a:rPr lang="en-US" dirty="0" smtClean="0"/>
              <a:t>Since </a:t>
            </a:r>
            <a:r>
              <a:rPr lang="en-US" dirty="0"/>
              <a:t>its inception, the CEQ has received financial support from Tulane University's Center for Inter-American Policy and Research, the School of Liberal Arts and the Stone Center for Latin American Studies as well as the Canadian International Development Agency (CIDA), the Development Bank of Latin America (CAF), the General Electric Foundation, the Inter-American Development Bank (IADB), the International Fund for Agricultural Development (IFAD), the Norwegian Ministry of Foreign Affairs, the United Nations Development </a:t>
            </a:r>
            <a:r>
              <a:rPr lang="en-US" dirty="0" err="1"/>
              <a:t>Programme's</a:t>
            </a:r>
            <a:r>
              <a:rPr lang="en-US" dirty="0"/>
              <a:t> Regional Bureau for Latin America and the Caribbean (UNDP/RBLAC), and the World Bank. </a:t>
            </a:r>
          </a:p>
        </p:txBody>
      </p:sp>
      <p:sp>
        <p:nvSpPr>
          <p:cNvPr id="4" name="Slide Number Placeholder 3"/>
          <p:cNvSpPr>
            <a:spLocks noGrp="1"/>
          </p:cNvSpPr>
          <p:nvPr>
            <p:ph type="sldNum" sz="quarter" idx="12"/>
          </p:nvPr>
        </p:nvSpPr>
        <p:spPr/>
        <p:txBody>
          <a:bodyPr/>
          <a:lstStyle/>
          <a:p>
            <a:fld id="{12C0D499-FC2D-EC42-9311-10E1B0656D4F}" type="slidenum">
              <a:rPr lang="en-US" smtClean="0"/>
              <a:t>28</a:t>
            </a:fld>
            <a:endParaRPr lang="en-US"/>
          </a:p>
        </p:txBody>
      </p:sp>
    </p:spTree>
    <p:extLst>
      <p:ext uri="{BB962C8B-B14F-4D97-AF65-F5344CB8AC3E}">
        <p14:creationId xmlns:p14="http://schemas.microsoft.com/office/powerpoint/2010/main" val="3210088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30FAE6"/>
          </a:solidFill>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12C0D499-FC2D-EC42-9311-10E1B0656D4F}" type="slidenum">
              <a:rPr lang="en-US" smtClean="0"/>
              <a:t>29</a:t>
            </a:fld>
            <a:endParaRPr lang="en-US"/>
          </a:p>
        </p:txBody>
      </p:sp>
    </p:spTree>
    <p:extLst>
      <p:ext uri="{BB962C8B-B14F-4D97-AF65-F5344CB8AC3E}">
        <p14:creationId xmlns:p14="http://schemas.microsoft.com/office/powerpoint/2010/main" val="336276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a:t>Suppose you want to know…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Impact of hypothetical or actual </a:t>
            </a:r>
            <a:r>
              <a:rPr lang="en-US" b="1" dirty="0" smtClean="0"/>
              <a:t>reforms:</a:t>
            </a:r>
          </a:p>
          <a:p>
            <a:pPr marL="0" indent="0">
              <a:buNone/>
            </a:pPr>
            <a:endParaRPr lang="en-US" b="1" dirty="0" smtClean="0"/>
          </a:p>
          <a:p>
            <a:r>
              <a:rPr lang="en-US" dirty="0" smtClean="0"/>
              <a:t>How do inequality and poverty change when you eliminate VAT exemptions?</a:t>
            </a:r>
          </a:p>
          <a:p>
            <a:r>
              <a:rPr lang="en-US" dirty="0" smtClean="0"/>
              <a:t>Who benefits from </a:t>
            </a:r>
            <a:r>
              <a:rPr lang="en-US" dirty="0"/>
              <a:t>the elimination of user fees in primary </a:t>
            </a:r>
            <a:r>
              <a:rPr lang="en-US" dirty="0" smtClean="0"/>
              <a:t>education or the expansion of noncontributory pensions? </a:t>
            </a:r>
          </a:p>
          <a:p>
            <a:r>
              <a:rPr lang="en-US" dirty="0" smtClean="0"/>
              <a:t>Who loses from the elimination of energy subsidies?</a:t>
            </a:r>
            <a:endParaRPr lang="en-US" dirty="0"/>
          </a:p>
          <a:p>
            <a:endParaRPr lang="en-US" dirty="0"/>
          </a:p>
        </p:txBody>
      </p:sp>
      <p:sp>
        <p:nvSpPr>
          <p:cNvPr id="4" name="Slide Number Placeholder 3"/>
          <p:cNvSpPr>
            <a:spLocks noGrp="1"/>
          </p:cNvSpPr>
          <p:nvPr>
            <p:ph type="sldNum" sz="quarter" idx="12"/>
          </p:nvPr>
        </p:nvSpPr>
        <p:spPr/>
        <p:txBody>
          <a:bodyPr/>
          <a:lstStyle/>
          <a:p>
            <a:fld id="{C7789032-6420-1A47-9CB8-EBE3ED9DBAE1}" type="slidenum">
              <a:rPr lang="en-US" smtClean="0"/>
              <a:pPr/>
              <a:t>3</a:t>
            </a:fld>
            <a:endParaRPr lang="en-US"/>
          </a:p>
        </p:txBody>
      </p:sp>
    </p:spTree>
    <p:extLst>
      <p:ext uri="{BB962C8B-B14F-4D97-AF65-F5344CB8AC3E}">
        <p14:creationId xmlns:p14="http://schemas.microsoft.com/office/powerpoint/2010/main" val="19854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3141"/>
          </a:xfrm>
          <a:solidFill>
            <a:srgbClr val="30FAE6"/>
          </a:solidFill>
        </p:spPr>
        <p:txBody>
          <a:bodyPr>
            <a:normAutofit fontScale="90000"/>
          </a:bodyPr>
          <a:lstStyle/>
          <a:p>
            <a:r>
              <a:rPr lang="en-US" b="1" dirty="0" smtClean="0"/>
              <a:t>References  </a:t>
            </a:r>
            <a:endParaRPr lang="en-US" b="1" dirty="0"/>
          </a:p>
        </p:txBody>
      </p:sp>
      <p:sp>
        <p:nvSpPr>
          <p:cNvPr id="3" name="Content Placeholder 2"/>
          <p:cNvSpPr>
            <a:spLocks noGrp="1"/>
          </p:cNvSpPr>
          <p:nvPr>
            <p:ph idx="1"/>
          </p:nvPr>
        </p:nvSpPr>
        <p:spPr>
          <a:xfrm>
            <a:off x="173193" y="948267"/>
            <a:ext cx="8843620" cy="5805113"/>
          </a:xfrm>
        </p:spPr>
        <p:txBody>
          <a:bodyPr>
            <a:noAutofit/>
          </a:bodyPr>
          <a:lstStyle/>
          <a:p>
            <a:r>
              <a:rPr lang="en-US" sz="2000" i="1" dirty="0"/>
              <a:t>Argentina:</a:t>
            </a:r>
            <a:r>
              <a:rPr lang="en-US" sz="2000" dirty="0"/>
              <a:t> Lustig, Nora and </a:t>
            </a:r>
            <a:r>
              <a:rPr lang="en-US" sz="2000" dirty="0" err="1"/>
              <a:t>Carola</a:t>
            </a:r>
            <a:r>
              <a:rPr lang="en-US" sz="2000" dirty="0"/>
              <a:t> </a:t>
            </a:r>
            <a:r>
              <a:rPr lang="en-US" sz="2000" dirty="0" err="1"/>
              <a:t>Pessino</a:t>
            </a:r>
            <a:r>
              <a:rPr lang="en-US" sz="2000" dirty="0"/>
              <a:t>. </a:t>
            </a:r>
            <a:r>
              <a:rPr lang="en-US" sz="2000" dirty="0" smtClean="0"/>
              <a:t>Social Spending and Income Redistribution in Argentina in the 2000s: The Rising Role of Noncontributory Pensions. In </a:t>
            </a:r>
            <a:r>
              <a:rPr lang="en-US" sz="2000" dirty="0" err="1" smtClean="0"/>
              <a:t>Lustig</a:t>
            </a:r>
            <a:r>
              <a:rPr lang="en-US" sz="2000" dirty="0" smtClean="0"/>
              <a:t>, Nora, </a:t>
            </a:r>
            <a:r>
              <a:rPr lang="en-US" sz="2000" dirty="0" err="1" smtClean="0"/>
              <a:t>Carola</a:t>
            </a:r>
            <a:r>
              <a:rPr lang="en-US" sz="2000" dirty="0" smtClean="0"/>
              <a:t> </a:t>
            </a:r>
            <a:r>
              <a:rPr lang="en-US" sz="2000" dirty="0" err="1" smtClean="0"/>
              <a:t>Pessino</a:t>
            </a:r>
            <a:r>
              <a:rPr lang="en-US" sz="2000" dirty="0" smtClean="0"/>
              <a:t>, and John Scott, editors, Fiscal Policy, Poverty and Redistribution in Latin America, Special Issue, </a:t>
            </a:r>
            <a:r>
              <a:rPr lang="en-US" sz="2000" i="1" dirty="0" smtClean="0"/>
              <a:t>Public Finance Review, </a:t>
            </a:r>
            <a:r>
              <a:rPr lang="en-US" sz="2000" dirty="0" smtClean="0"/>
              <a:t>forthcoming.</a:t>
            </a:r>
          </a:p>
          <a:p>
            <a:r>
              <a:rPr lang="en-US" sz="2000" i="1" dirty="0" smtClean="0"/>
              <a:t>Bolivia</a:t>
            </a:r>
            <a:r>
              <a:rPr lang="en-US" sz="2000" i="1" dirty="0"/>
              <a:t>:</a:t>
            </a:r>
            <a:r>
              <a:rPr lang="en-US" sz="2000" dirty="0"/>
              <a:t> Paz </a:t>
            </a:r>
            <a:r>
              <a:rPr lang="en-US" sz="2000" dirty="0" err="1"/>
              <a:t>Arauco</a:t>
            </a:r>
            <a:r>
              <a:rPr lang="en-US" sz="2000" dirty="0"/>
              <a:t>, Veronica, George Gray Molina, Wilson Jiménez </a:t>
            </a:r>
            <a:r>
              <a:rPr lang="en-US" sz="2000" dirty="0" err="1"/>
              <a:t>Pozo</a:t>
            </a:r>
            <a:r>
              <a:rPr lang="en-US" sz="2000" dirty="0"/>
              <a:t>, and Ernesto </a:t>
            </a:r>
            <a:r>
              <a:rPr lang="en-US" sz="2000" dirty="0" err="1"/>
              <a:t>Yáñez</a:t>
            </a:r>
            <a:r>
              <a:rPr lang="en-US" sz="2000" dirty="0"/>
              <a:t> Aguilar. </a:t>
            </a:r>
            <a:r>
              <a:rPr lang="en-US" sz="2000" dirty="0" smtClean="0"/>
              <a:t>Explaining Low Redistributive Impact in Bolivia. In </a:t>
            </a:r>
            <a:r>
              <a:rPr lang="en-US" sz="2000" dirty="0" err="1" smtClean="0"/>
              <a:t>Lustig</a:t>
            </a:r>
            <a:r>
              <a:rPr lang="en-US" sz="2000" dirty="0" smtClean="0"/>
              <a:t>, Nora, </a:t>
            </a:r>
            <a:r>
              <a:rPr lang="en-US" sz="2000" dirty="0" err="1" smtClean="0"/>
              <a:t>Carola</a:t>
            </a:r>
            <a:r>
              <a:rPr lang="en-US" sz="2000" dirty="0" smtClean="0"/>
              <a:t> </a:t>
            </a:r>
            <a:r>
              <a:rPr lang="en-US" sz="2000" dirty="0" err="1" smtClean="0"/>
              <a:t>Pessino</a:t>
            </a:r>
            <a:r>
              <a:rPr lang="en-US" sz="2000" dirty="0" smtClean="0"/>
              <a:t>, and John Scott, editors, Fiscal Policy, Poverty and Redistribution in Latin America, Special Issue, </a:t>
            </a:r>
            <a:r>
              <a:rPr lang="en-US" sz="2000" i="1" dirty="0" smtClean="0"/>
              <a:t>Public Finance Review, </a:t>
            </a:r>
            <a:r>
              <a:rPr lang="en-US" sz="2000" dirty="0" smtClean="0"/>
              <a:t>forthcoming.</a:t>
            </a:r>
          </a:p>
          <a:p>
            <a:r>
              <a:rPr lang="en-US" sz="2000" i="1" dirty="0" smtClean="0"/>
              <a:t>Brazil:</a:t>
            </a:r>
            <a:r>
              <a:rPr lang="en-US" sz="2000" dirty="0" smtClean="0"/>
              <a:t> Higgins, Sean and </a:t>
            </a:r>
            <a:r>
              <a:rPr lang="en-US" sz="2000" dirty="0" err="1" smtClean="0"/>
              <a:t>Claudiney</a:t>
            </a:r>
            <a:r>
              <a:rPr lang="en-US" sz="2000" dirty="0" smtClean="0"/>
              <a:t> Pereira. The Effects of Brazil’s High Taxation and Social Spending on the Distribution of Household Income. In </a:t>
            </a:r>
            <a:r>
              <a:rPr lang="en-US" sz="2000" dirty="0" err="1" smtClean="0"/>
              <a:t>Lustig</a:t>
            </a:r>
            <a:r>
              <a:rPr lang="en-US" sz="2000" dirty="0" smtClean="0"/>
              <a:t>, Nora, </a:t>
            </a:r>
            <a:r>
              <a:rPr lang="en-US" sz="2000" dirty="0" err="1" smtClean="0"/>
              <a:t>Carola</a:t>
            </a:r>
            <a:r>
              <a:rPr lang="en-US" sz="2000" dirty="0" smtClean="0"/>
              <a:t> </a:t>
            </a:r>
            <a:r>
              <a:rPr lang="en-US" sz="2000" dirty="0" err="1" smtClean="0"/>
              <a:t>Pessino</a:t>
            </a:r>
            <a:r>
              <a:rPr lang="en-US" sz="2000" dirty="0" smtClean="0"/>
              <a:t>, and John Scott, editors, Fiscal Policy, Poverty and Redistribution in Latin America, Special Issue, </a:t>
            </a:r>
            <a:r>
              <a:rPr lang="en-US" sz="2000" i="1" dirty="0" smtClean="0"/>
              <a:t>Public Finance Review, </a:t>
            </a:r>
            <a:r>
              <a:rPr lang="en-US" sz="2000" dirty="0" smtClean="0"/>
              <a:t>forthcoming.</a:t>
            </a:r>
          </a:p>
          <a:p>
            <a:pPr marL="0" indent="0">
              <a:buNone/>
            </a:pPr>
            <a:endParaRPr lang="en-US" sz="1850" dirty="0" smtClean="0"/>
          </a:p>
          <a:p>
            <a:pPr marL="0" indent="0">
              <a:buNone/>
            </a:pPr>
            <a:endParaRPr lang="en-US" sz="1850" dirty="0"/>
          </a:p>
          <a:p>
            <a:pPr marL="0" indent="0">
              <a:buNone/>
            </a:pPr>
            <a:endParaRPr lang="en-US" sz="1850" dirty="0"/>
          </a:p>
        </p:txBody>
      </p:sp>
      <p:sp>
        <p:nvSpPr>
          <p:cNvPr id="4" name="Slide Number Placeholder 3"/>
          <p:cNvSpPr>
            <a:spLocks noGrp="1"/>
          </p:cNvSpPr>
          <p:nvPr>
            <p:ph type="sldNum" sz="quarter" idx="12"/>
          </p:nvPr>
        </p:nvSpPr>
        <p:spPr/>
        <p:txBody>
          <a:bodyPr/>
          <a:lstStyle/>
          <a:p>
            <a:fld id="{1FC7AED1-AE27-4571-8BC5-E5A9653B2B70}" type="slidenum">
              <a:rPr lang="en-US" smtClean="0"/>
              <a:t>30</a:t>
            </a:fld>
            <a:endParaRPr lang="en-US" dirty="0"/>
          </a:p>
        </p:txBody>
      </p:sp>
    </p:spTree>
    <p:extLst>
      <p:ext uri="{BB962C8B-B14F-4D97-AF65-F5344CB8AC3E}">
        <p14:creationId xmlns:p14="http://schemas.microsoft.com/office/powerpoint/2010/main" val="2057541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3141"/>
          </a:xfrm>
          <a:solidFill>
            <a:srgbClr val="30FFE1"/>
          </a:solidFill>
        </p:spPr>
        <p:txBody>
          <a:bodyPr>
            <a:normAutofit fontScale="90000"/>
          </a:bodyPr>
          <a:lstStyle/>
          <a:p>
            <a:r>
              <a:rPr lang="en-US" b="1" dirty="0" smtClean="0"/>
              <a:t>References  </a:t>
            </a:r>
            <a:endParaRPr lang="en-US" b="1" dirty="0"/>
          </a:p>
        </p:txBody>
      </p:sp>
      <p:sp>
        <p:nvSpPr>
          <p:cNvPr id="3" name="Content Placeholder 2"/>
          <p:cNvSpPr>
            <a:spLocks noGrp="1"/>
          </p:cNvSpPr>
          <p:nvPr>
            <p:ph idx="1"/>
          </p:nvPr>
        </p:nvSpPr>
        <p:spPr>
          <a:xfrm>
            <a:off x="173193" y="948267"/>
            <a:ext cx="8843620" cy="5805113"/>
          </a:xfrm>
        </p:spPr>
        <p:txBody>
          <a:bodyPr>
            <a:noAutofit/>
          </a:bodyPr>
          <a:lstStyle/>
          <a:p>
            <a:r>
              <a:rPr lang="es-AR" sz="2000" i="1" dirty="0" err="1" smtClean="0"/>
              <a:t>Mexico</a:t>
            </a:r>
            <a:r>
              <a:rPr lang="es-AR" sz="2000" i="1" dirty="0"/>
              <a:t>:</a:t>
            </a:r>
            <a:r>
              <a:rPr lang="es-AR" sz="2000" dirty="0"/>
              <a:t> </a:t>
            </a:r>
            <a:r>
              <a:rPr lang="en-US" sz="2000" dirty="0"/>
              <a:t>Scott, John. Redistributive Impact and Efficiency of Mexico’s Fiscal System. In Lustig, Nora, </a:t>
            </a:r>
            <a:r>
              <a:rPr lang="en-US" sz="2000" dirty="0" err="1"/>
              <a:t>Carola</a:t>
            </a:r>
            <a:r>
              <a:rPr lang="en-US" sz="2000" dirty="0"/>
              <a:t> </a:t>
            </a:r>
            <a:r>
              <a:rPr lang="en-US" sz="2000" dirty="0" err="1"/>
              <a:t>Pessino</a:t>
            </a:r>
            <a:r>
              <a:rPr lang="en-US" sz="2000" dirty="0"/>
              <a:t>, and John Scott, editors, Fiscal Policy, Poverty and Redistribution in Latin America, Special Issue, </a:t>
            </a:r>
            <a:r>
              <a:rPr lang="en-US" sz="2000" i="1" dirty="0"/>
              <a:t>Public Finance Review, </a:t>
            </a:r>
            <a:r>
              <a:rPr lang="en-US" sz="2000" dirty="0"/>
              <a:t>forthcoming</a:t>
            </a:r>
            <a:r>
              <a:rPr lang="en-US" sz="2000" dirty="0" smtClean="0"/>
              <a:t>.</a:t>
            </a:r>
          </a:p>
          <a:p>
            <a:r>
              <a:rPr lang="en-US" sz="2000" i="1" dirty="0"/>
              <a:t>Peru:</a:t>
            </a:r>
            <a:r>
              <a:rPr lang="en-US" sz="2000" dirty="0"/>
              <a:t> Jaramillo, Miguel. The Incidence of Social Spending and Taxes in Peru. In </a:t>
            </a:r>
            <a:r>
              <a:rPr lang="en-US" sz="2000" dirty="0" err="1"/>
              <a:t>Lustig</a:t>
            </a:r>
            <a:r>
              <a:rPr lang="en-US" sz="2000" dirty="0"/>
              <a:t>, Nora, </a:t>
            </a:r>
            <a:r>
              <a:rPr lang="en-US" sz="2000" dirty="0" err="1"/>
              <a:t>Carola</a:t>
            </a:r>
            <a:r>
              <a:rPr lang="en-US" sz="2000" dirty="0"/>
              <a:t> </a:t>
            </a:r>
            <a:r>
              <a:rPr lang="en-US" sz="2000" dirty="0" err="1"/>
              <a:t>Pessino</a:t>
            </a:r>
            <a:r>
              <a:rPr lang="en-US" sz="2000" dirty="0"/>
              <a:t>, and John Scott, editors, Fiscal Policy, Poverty and Redistribution in Latin America, Special Issue, </a:t>
            </a:r>
            <a:r>
              <a:rPr lang="en-US" sz="2000" i="1" dirty="0"/>
              <a:t>Public Finance Review, </a:t>
            </a:r>
            <a:r>
              <a:rPr lang="en-US" sz="2000" dirty="0"/>
              <a:t>forthcoming.	</a:t>
            </a:r>
          </a:p>
          <a:p>
            <a:r>
              <a:rPr lang="es-AR" sz="2000" i="1" dirty="0"/>
              <a:t>Uruguay:</a:t>
            </a:r>
            <a:r>
              <a:rPr lang="es-AR" sz="2000" dirty="0"/>
              <a:t> </a:t>
            </a:r>
            <a:r>
              <a:rPr lang="es-AR" sz="2000" dirty="0" err="1"/>
              <a:t>Bucheli</a:t>
            </a:r>
            <a:r>
              <a:rPr lang="es-AR" sz="2000" dirty="0"/>
              <a:t>, Marisa, Nora </a:t>
            </a:r>
            <a:r>
              <a:rPr lang="es-AR" sz="2000" dirty="0" err="1"/>
              <a:t>Lustig</a:t>
            </a:r>
            <a:r>
              <a:rPr lang="es-AR" sz="2000" dirty="0"/>
              <a:t>, Máximo </a:t>
            </a:r>
            <a:r>
              <a:rPr lang="es-AR" sz="2000" dirty="0" err="1"/>
              <a:t>Rossi</a:t>
            </a:r>
            <a:r>
              <a:rPr lang="es-AR" sz="2000" dirty="0"/>
              <a:t>, and Florencia </a:t>
            </a:r>
            <a:r>
              <a:rPr lang="es-AR" sz="2000" dirty="0" err="1"/>
              <a:t>Amábile</a:t>
            </a:r>
            <a:r>
              <a:rPr lang="es-AR" sz="2000" dirty="0"/>
              <a:t>.</a:t>
            </a:r>
            <a:r>
              <a:rPr lang="en-US" sz="2000" dirty="0"/>
              <a:t> Social Spending, Taxes, and Income Redistribution in Uruguay. In </a:t>
            </a:r>
            <a:r>
              <a:rPr lang="en-US" sz="2000" dirty="0" err="1"/>
              <a:t>Lustig</a:t>
            </a:r>
            <a:r>
              <a:rPr lang="en-US" sz="2000" dirty="0"/>
              <a:t>, Nora, </a:t>
            </a:r>
            <a:r>
              <a:rPr lang="en-US" sz="2000" dirty="0" err="1"/>
              <a:t>Carola</a:t>
            </a:r>
            <a:r>
              <a:rPr lang="en-US" sz="2000" dirty="0"/>
              <a:t> </a:t>
            </a:r>
            <a:r>
              <a:rPr lang="en-US" sz="2000" dirty="0" err="1"/>
              <a:t>Pessino</a:t>
            </a:r>
            <a:r>
              <a:rPr lang="en-US" sz="2000" dirty="0"/>
              <a:t>, and John Scott, editors, Fiscal Policy, Poverty and Redistribution in Latin America, Special Issue, </a:t>
            </a:r>
            <a:r>
              <a:rPr lang="en-US" sz="2000" i="1" dirty="0"/>
              <a:t>Public Finance Review, </a:t>
            </a:r>
            <a:r>
              <a:rPr lang="en-US" sz="2000" dirty="0"/>
              <a:t>forthcoming. </a:t>
            </a:r>
            <a:endParaRPr lang="en-US" sz="1850" dirty="0"/>
          </a:p>
          <a:p>
            <a:pPr marL="0" indent="0">
              <a:buNone/>
            </a:pPr>
            <a:endParaRPr lang="en-US" sz="2000" dirty="0"/>
          </a:p>
          <a:p>
            <a:pPr marL="0" indent="0">
              <a:buNone/>
            </a:pPr>
            <a:endParaRPr lang="en-US" sz="1850" dirty="0"/>
          </a:p>
        </p:txBody>
      </p:sp>
      <p:sp>
        <p:nvSpPr>
          <p:cNvPr id="4" name="Slide Number Placeholder 3"/>
          <p:cNvSpPr>
            <a:spLocks noGrp="1"/>
          </p:cNvSpPr>
          <p:nvPr>
            <p:ph type="sldNum" sz="quarter" idx="12"/>
          </p:nvPr>
        </p:nvSpPr>
        <p:spPr/>
        <p:txBody>
          <a:bodyPr/>
          <a:lstStyle/>
          <a:p>
            <a:fld id="{1FC7AED1-AE27-4571-8BC5-E5A9653B2B70}"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99002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0"/>
            <a:ext cx="8763000" cy="1116138"/>
          </a:xfrm>
          <a:solidFill>
            <a:srgbClr val="30FAE6"/>
          </a:solidFill>
        </p:spPr>
        <p:txBody>
          <a:bodyPr>
            <a:normAutofit fontScale="90000"/>
          </a:bodyPr>
          <a:lstStyle/>
          <a:p>
            <a:pPr marL="1117600" indent="-1117600"/>
            <a:r>
              <a:rPr lang="en-US" sz="4000" b="1" dirty="0" smtClean="0">
                <a:effectLst>
                  <a:outerShdw blurRad="38100" dist="38100" dir="2700000" algn="tl">
                    <a:srgbClr val="000000">
                      <a:alpha val="43137"/>
                    </a:srgbClr>
                  </a:outerShdw>
                </a:effectLst>
              </a:rPr>
              <a:t>Basic elements of standard fiscal incidence</a:t>
            </a:r>
            <a:endParaRPr lang="en-US" sz="4000" b="1" dirty="0">
              <a:effectLst>
                <a:outerShdw blurRad="38100" dist="38100" dir="2700000" algn="tl">
                  <a:srgbClr val="000000">
                    <a:alpha val="43137"/>
                  </a:srgbClr>
                </a:outerShdw>
              </a:effectLst>
            </a:endParaRPr>
          </a:p>
        </p:txBody>
      </p:sp>
      <p:sp>
        <p:nvSpPr>
          <p:cNvPr id="36867" name="Rectangle 3"/>
          <p:cNvSpPr>
            <a:spLocks noGrp="1" noChangeArrowheads="1"/>
          </p:cNvSpPr>
          <p:nvPr>
            <p:ph idx="1"/>
          </p:nvPr>
        </p:nvSpPr>
        <p:spPr>
          <a:xfrm>
            <a:off x="304800" y="1116138"/>
            <a:ext cx="8534400" cy="5589461"/>
          </a:xfrm>
        </p:spPr>
        <p:txBody>
          <a:bodyPr>
            <a:normAutofit/>
          </a:bodyPr>
          <a:lstStyle/>
          <a:p>
            <a:pPr marL="0" indent="0">
              <a:spcBef>
                <a:spcPts val="0"/>
              </a:spcBef>
              <a:buNone/>
            </a:pPr>
            <a:r>
              <a:rPr lang="en-US" sz="3600" dirty="0" smtClean="0"/>
              <a:t>Start with:</a:t>
            </a:r>
          </a:p>
          <a:p>
            <a:pPr marL="0" indent="0">
              <a:spcBef>
                <a:spcPts val="0"/>
              </a:spcBef>
              <a:buNone/>
            </a:pPr>
            <a:endParaRPr lang="en-US" sz="3600" dirty="0"/>
          </a:p>
          <a:p>
            <a:pPr marL="457200" indent="-457200">
              <a:spcBef>
                <a:spcPts val="0"/>
              </a:spcBef>
            </a:pPr>
            <a:r>
              <a:rPr lang="en-US" sz="3600" dirty="0" smtClean="0"/>
              <a:t>Before taxes income of unit </a:t>
            </a:r>
            <a:r>
              <a:rPr lang="en-US" sz="3600" i="1" dirty="0"/>
              <a:t>h</a:t>
            </a:r>
            <a:r>
              <a:rPr lang="en-US" sz="3600" i="1" dirty="0" smtClean="0"/>
              <a:t>, or</a:t>
            </a:r>
            <a:r>
              <a:rPr lang="cy-GB" sz="3600" dirty="0" smtClean="0"/>
              <a:t> </a:t>
            </a:r>
            <a:r>
              <a:rPr lang="cy-GB" sz="3600" i="1" dirty="0" smtClean="0"/>
              <a:t>I</a:t>
            </a:r>
            <a:r>
              <a:rPr lang="cy-GB" sz="3600" i="1" baseline="-25000" dirty="0" smtClean="0"/>
              <a:t>h</a:t>
            </a:r>
            <a:endParaRPr lang="cy-GB" sz="3600" i="1" dirty="0" smtClean="0"/>
          </a:p>
          <a:p>
            <a:pPr marL="457200" indent="-457200">
              <a:spcBef>
                <a:spcPts val="0"/>
              </a:spcBef>
            </a:pPr>
            <a:r>
              <a:rPr lang="en-US" sz="3600" dirty="0"/>
              <a:t>T</a:t>
            </a:r>
            <a:r>
              <a:rPr lang="en-US" sz="3600" dirty="0" smtClean="0"/>
              <a:t>axes </a:t>
            </a:r>
            <a:r>
              <a:rPr lang="en-US" sz="3600" i="1" dirty="0" smtClean="0"/>
              <a:t>T</a:t>
            </a:r>
            <a:r>
              <a:rPr lang="en-US" sz="3600" i="1" baseline="-25000" dirty="0" smtClean="0"/>
              <a:t>i</a:t>
            </a:r>
            <a:endParaRPr lang="en-US" sz="3600" i="1" dirty="0" smtClean="0"/>
          </a:p>
          <a:p>
            <a:pPr marL="457200" indent="-457200">
              <a:spcBef>
                <a:spcPts val="0"/>
              </a:spcBef>
            </a:pPr>
            <a:r>
              <a:rPr lang="en-US" sz="3600" dirty="0" smtClean="0"/>
              <a:t>“Allocators” of tax </a:t>
            </a:r>
            <a:r>
              <a:rPr lang="en-US" sz="3600" i="1" dirty="0" smtClean="0"/>
              <a:t>i</a:t>
            </a:r>
            <a:r>
              <a:rPr lang="en-US" sz="3600" dirty="0" smtClean="0"/>
              <a:t> to unit </a:t>
            </a:r>
            <a:r>
              <a:rPr lang="en-US" sz="3600" i="1" dirty="0" smtClean="0"/>
              <a:t>h</a:t>
            </a:r>
            <a:r>
              <a:rPr lang="en-US" sz="3600" dirty="0" smtClean="0"/>
              <a:t>, or </a:t>
            </a:r>
            <a:r>
              <a:rPr lang="en-US" sz="3600" i="1" dirty="0" err="1" smtClean="0"/>
              <a:t>S</a:t>
            </a:r>
            <a:r>
              <a:rPr lang="en-US" sz="3600" i="1" baseline="-25000" dirty="0" err="1" smtClean="0"/>
              <a:t>ih</a:t>
            </a:r>
            <a:r>
              <a:rPr lang="en-US" sz="3600" i="1" baseline="-25000" dirty="0" smtClean="0"/>
              <a:t> </a:t>
            </a:r>
            <a:r>
              <a:rPr lang="en-US" sz="3600" dirty="0" smtClean="0"/>
              <a:t>(or the share of tax </a:t>
            </a:r>
            <a:r>
              <a:rPr lang="en-US" sz="3600" i="1" dirty="0" smtClean="0"/>
              <a:t>i</a:t>
            </a:r>
            <a:r>
              <a:rPr lang="en-US" sz="3600" dirty="0" smtClean="0"/>
              <a:t> borne by unit </a:t>
            </a:r>
            <a:r>
              <a:rPr lang="en-US" sz="3600" i="1" dirty="0" smtClean="0"/>
              <a:t>h</a:t>
            </a:r>
            <a:r>
              <a:rPr lang="en-US" sz="3600" dirty="0" smtClean="0"/>
              <a:t>)</a:t>
            </a:r>
          </a:p>
          <a:p>
            <a:pPr marL="0" indent="0">
              <a:spcBef>
                <a:spcPts val="0"/>
              </a:spcBef>
              <a:buNone/>
            </a:pPr>
            <a:endParaRPr lang="en-US" sz="3600" dirty="0" smtClean="0"/>
          </a:p>
          <a:p>
            <a:pPr marL="0" indent="0">
              <a:spcBef>
                <a:spcPts val="0"/>
              </a:spcBef>
              <a:buNone/>
            </a:pPr>
            <a:r>
              <a:rPr lang="en-US" sz="3600" dirty="0" smtClean="0"/>
              <a:t>Then, post-tax income of unit h (</a:t>
            </a:r>
            <a:r>
              <a:rPr lang="en-US" sz="3600" i="1" dirty="0" err="1" smtClean="0"/>
              <a:t>Y</a:t>
            </a:r>
            <a:r>
              <a:rPr lang="en-US" sz="3600" i="1" baseline="-25000" dirty="0" err="1" smtClean="0"/>
              <a:t>h</a:t>
            </a:r>
            <a:r>
              <a:rPr lang="en-US" sz="3600" dirty="0" smtClean="0"/>
              <a:t>) is:</a:t>
            </a:r>
          </a:p>
          <a:p>
            <a:pPr marL="0" indent="0">
              <a:spcBef>
                <a:spcPts val="0"/>
              </a:spcBef>
              <a:buNone/>
            </a:pPr>
            <a:endParaRPr lang="en-US" sz="3600" dirty="0"/>
          </a:p>
          <a:p>
            <a:pPr marL="0" indent="0" algn="ctr">
              <a:spcBef>
                <a:spcPts val="0"/>
              </a:spcBef>
              <a:buNone/>
            </a:pPr>
            <a:r>
              <a:rPr lang="en-US" sz="3600" i="1" dirty="0" err="1" smtClean="0"/>
              <a:t>Y</a:t>
            </a:r>
            <a:r>
              <a:rPr lang="en-US" sz="3600" i="1" baseline="-25000" dirty="0" err="1" smtClean="0"/>
              <a:t>h</a:t>
            </a:r>
            <a:r>
              <a:rPr lang="en-US" sz="3600" i="1" baseline="-25000" dirty="0" smtClean="0"/>
              <a:t> </a:t>
            </a:r>
            <a:r>
              <a:rPr lang="en-US" sz="3600" dirty="0" smtClean="0"/>
              <a:t>= </a:t>
            </a:r>
            <a:r>
              <a:rPr lang="en-US" sz="3600" i="1" dirty="0" err="1" smtClean="0"/>
              <a:t>I</a:t>
            </a:r>
            <a:r>
              <a:rPr lang="en-US" sz="3600" i="1" baseline="-25000" dirty="0" err="1" smtClean="0"/>
              <a:t>h</a:t>
            </a:r>
            <a:r>
              <a:rPr lang="en-US" sz="3600" i="1" dirty="0" smtClean="0"/>
              <a:t> </a:t>
            </a:r>
            <a:r>
              <a:rPr lang="en-US" sz="3600" dirty="0" smtClean="0"/>
              <a:t>- ∑</a:t>
            </a:r>
            <a:r>
              <a:rPr lang="en-US" sz="3600" baseline="-25000" dirty="0" err="1" smtClean="0"/>
              <a:t>i</a:t>
            </a:r>
            <a:r>
              <a:rPr lang="en-US" sz="3600" dirty="0" smtClean="0"/>
              <a:t> </a:t>
            </a:r>
            <a:r>
              <a:rPr lang="en-US" sz="3600" i="1" dirty="0" err="1" smtClean="0"/>
              <a:t>T</a:t>
            </a:r>
            <a:r>
              <a:rPr lang="en-US" sz="3600" i="1" baseline="-25000" dirty="0" err="1" smtClean="0"/>
              <a:t>i</a:t>
            </a:r>
            <a:r>
              <a:rPr lang="en-US" sz="3600" i="1" dirty="0" err="1" smtClean="0"/>
              <a:t>S</a:t>
            </a:r>
            <a:r>
              <a:rPr lang="en-US" sz="3600" i="1" baseline="-25000" dirty="0" err="1" smtClean="0"/>
              <a:t>ih</a:t>
            </a:r>
            <a:endParaRPr lang="en-US" sz="3600" i="1" baseline="-25000" dirty="0" smtClean="0"/>
          </a:p>
          <a:p>
            <a:pPr marL="0" indent="0">
              <a:spcBef>
                <a:spcPts val="0"/>
              </a:spcBef>
              <a:buNone/>
            </a:pPr>
            <a:endParaRPr lang="en-US" sz="3600" i="1" dirty="0" smtClean="0"/>
          </a:p>
        </p:txBody>
      </p:sp>
      <p:sp>
        <p:nvSpPr>
          <p:cNvPr id="2" name="Slide Number Placeholder 1"/>
          <p:cNvSpPr>
            <a:spLocks noGrp="1"/>
          </p:cNvSpPr>
          <p:nvPr>
            <p:ph type="sldNum" sz="quarter" idx="12"/>
          </p:nvPr>
        </p:nvSpPr>
        <p:spPr/>
        <p:txBody>
          <a:bodyPr/>
          <a:lstStyle/>
          <a:p>
            <a:fld id="{C7789032-6420-1A47-9CB8-EBE3ED9DBAE1}" type="slidenum">
              <a:rPr lang="en-US" smtClean="0"/>
              <a:pPr/>
              <a:t>4</a:t>
            </a:fld>
            <a:endParaRPr lang="en-US"/>
          </a:p>
        </p:txBody>
      </p:sp>
    </p:spTree>
    <p:extLst>
      <p:ext uri="{BB962C8B-B14F-4D97-AF65-F5344CB8AC3E}">
        <p14:creationId xmlns:p14="http://schemas.microsoft.com/office/powerpoint/2010/main" val="28948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89032-6420-1A47-9CB8-EBE3ED9DBAE1}" type="slidenum">
              <a:rPr lang="en-US" smtClean="0"/>
              <a:t>5</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33338"/>
            <a:ext cx="648652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23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normAutofit/>
          </a:bodyPr>
          <a:lstStyle/>
          <a:p>
            <a:r>
              <a:rPr lang="en-US" sz="5000" b="1" dirty="0" smtClean="0"/>
              <a:t>Allocation Methods</a:t>
            </a:r>
            <a:endParaRPr lang="en-US" sz="5000" b="1" dirty="0"/>
          </a:p>
        </p:txBody>
      </p:sp>
      <p:sp>
        <p:nvSpPr>
          <p:cNvPr id="3" name="Content Placeholder 2"/>
          <p:cNvSpPr>
            <a:spLocks noGrp="1"/>
          </p:cNvSpPr>
          <p:nvPr>
            <p:ph idx="1"/>
          </p:nvPr>
        </p:nvSpPr>
        <p:spPr>
          <a:xfrm>
            <a:off x="153923" y="1600200"/>
            <a:ext cx="8831343" cy="4756150"/>
          </a:xfrm>
        </p:spPr>
        <p:txBody>
          <a:bodyPr>
            <a:normAutofit fontScale="92500" lnSpcReduction="10000"/>
          </a:bodyPr>
          <a:lstStyle/>
          <a:p>
            <a:pPr marL="0" indent="0">
              <a:buNone/>
            </a:pPr>
            <a:r>
              <a:rPr lang="en-US" sz="4000" dirty="0"/>
              <a:t>Direct </a:t>
            </a:r>
            <a:r>
              <a:rPr lang="en-US" sz="4000" dirty="0" smtClean="0"/>
              <a:t>Identification in </a:t>
            </a:r>
            <a:r>
              <a:rPr lang="en-GB" sz="4000" dirty="0" err="1" smtClean="0"/>
              <a:t>microdata</a:t>
            </a:r>
            <a:endParaRPr lang="en-GB" sz="4000" dirty="0" smtClean="0"/>
          </a:p>
          <a:p>
            <a:pPr marL="0" indent="0">
              <a:buNone/>
            </a:pPr>
            <a:endParaRPr lang="en-GB" sz="4000" dirty="0" smtClean="0"/>
          </a:p>
          <a:p>
            <a:pPr marL="0" indent="0">
              <a:buNone/>
            </a:pPr>
            <a:r>
              <a:rPr lang="en-GB" sz="4000" dirty="0" smtClean="0"/>
              <a:t>If not in </a:t>
            </a:r>
            <a:r>
              <a:rPr lang="en-GB" sz="4000" dirty="0" err="1" smtClean="0"/>
              <a:t>microdata</a:t>
            </a:r>
            <a:r>
              <a:rPr lang="en-GB" sz="4000" dirty="0" smtClean="0"/>
              <a:t>, the</a:t>
            </a:r>
            <a:r>
              <a:rPr lang="en-US" sz="4000" dirty="0" smtClean="0"/>
              <a:t>n:</a:t>
            </a:r>
          </a:p>
          <a:p>
            <a:pPr lvl="1"/>
            <a:r>
              <a:rPr lang="en-US" sz="3600" dirty="0" smtClean="0"/>
              <a:t>Simulation</a:t>
            </a:r>
          </a:p>
          <a:p>
            <a:pPr lvl="1"/>
            <a:r>
              <a:rPr lang="en-US" sz="3600" dirty="0"/>
              <a:t>Imputation</a:t>
            </a:r>
          </a:p>
          <a:p>
            <a:pPr lvl="1"/>
            <a:r>
              <a:rPr lang="en-US" sz="3600" dirty="0" smtClean="0"/>
              <a:t>Inference</a:t>
            </a:r>
            <a:endParaRPr lang="en-US" sz="3600" dirty="0"/>
          </a:p>
          <a:p>
            <a:pPr lvl="1"/>
            <a:r>
              <a:rPr lang="en-US" sz="3600" dirty="0" smtClean="0"/>
              <a:t>Alternate </a:t>
            </a:r>
            <a:r>
              <a:rPr lang="en-US" sz="3600" dirty="0"/>
              <a:t>Survey</a:t>
            </a:r>
          </a:p>
          <a:p>
            <a:pPr lvl="1"/>
            <a:r>
              <a:rPr lang="en-US" sz="3600" dirty="0"/>
              <a:t>Secondary Sources </a:t>
            </a:r>
          </a:p>
          <a:p>
            <a:pPr marL="400050" lvl="1" indent="0">
              <a:buNone/>
            </a:pPr>
            <a:endParaRPr lang="en-US" sz="3600" dirty="0"/>
          </a:p>
        </p:txBody>
      </p:sp>
      <p:sp>
        <p:nvSpPr>
          <p:cNvPr id="4" name="Slide Number Placeholder 3"/>
          <p:cNvSpPr>
            <a:spLocks noGrp="1"/>
          </p:cNvSpPr>
          <p:nvPr>
            <p:ph type="sldNum" sz="quarter" idx="12"/>
          </p:nvPr>
        </p:nvSpPr>
        <p:spPr/>
        <p:txBody>
          <a:bodyPr/>
          <a:lstStyle/>
          <a:p>
            <a:fld id="{C7789032-6420-1A47-9CB8-EBE3ED9DBAE1}" type="slidenum">
              <a:rPr lang="en-US" smtClean="0"/>
              <a:t>6</a:t>
            </a:fld>
            <a:endParaRPr lang="en-US"/>
          </a:p>
        </p:txBody>
      </p:sp>
    </p:spTree>
    <p:extLst>
      <p:ext uri="{BB962C8B-B14F-4D97-AF65-F5344CB8AC3E}">
        <p14:creationId xmlns:p14="http://schemas.microsoft.com/office/powerpoint/2010/main" val="3844494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normAutofit/>
          </a:bodyPr>
          <a:lstStyle/>
          <a:p>
            <a:r>
              <a:rPr lang="en-US" sz="5000" b="1" dirty="0" smtClean="0"/>
              <a:t>Allocation Methods</a:t>
            </a:r>
            <a:endParaRPr lang="en-US" sz="5000" b="1" dirty="0"/>
          </a:p>
        </p:txBody>
      </p:sp>
      <p:sp>
        <p:nvSpPr>
          <p:cNvPr id="3" name="Content Placeholder 2"/>
          <p:cNvSpPr>
            <a:spLocks noGrp="1"/>
          </p:cNvSpPr>
          <p:nvPr>
            <p:ph idx="1"/>
          </p:nvPr>
        </p:nvSpPr>
        <p:spPr>
          <a:xfrm>
            <a:off x="153923" y="1600200"/>
            <a:ext cx="8831343" cy="4756150"/>
          </a:xfrm>
        </p:spPr>
        <p:txBody>
          <a:bodyPr>
            <a:normAutofit/>
          </a:bodyPr>
          <a:lstStyle/>
          <a:p>
            <a:pPr marL="571500" indent="-571500"/>
            <a:endParaRPr lang="en-US" sz="4400" dirty="0" smtClean="0"/>
          </a:p>
          <a:p>
            <a:pPr marL="571500" indent="-571500"/>
            <a:r>
              <a:rPr lang="en-US" sz="4400" dirty="0" smtClean="0"/>
              <a:t>Tax shifting assumptions</a:t>
            </a:r>
          </a:p>
          <a:p>
            <a:pPr marL="571500" indent="-571500"/>
            <a:r>
              <a:rPr lang="en-US" sz="4400" dirty="0" smtClean="0"/>
              <a:t>Tax evasion assumptions</a:t>
            </a:r>
          </a:p>
          <a:p>
            <a:pPr marL="571500" indent="-571500"/>
            <a:r>
              <a:rPr lang="en-US" sz="4400" dirty="0" smtClean="0"/>
              <a:t>Take-up of cash transfers programs</a:t>
            </a:r>
          </a:p>
          <a:p>
            <a:pPr marL="571500" indent="-571500"/>
            <a:r>
              <a:rPr lang="en-US" sz="4400" dirty="0" smtClean="0"/>
              <a:t>Monetizing in-kind transfers</a:t>
            </a:r>
          </a:p>
          <a:p>
            <a:pPr marL="571500" indent="-571500"/>
            <a:endParaRPr lang="en-US" sz="4400" dirty="0"/>
          </a:p>
          <a:p>
            <a:pPr marL="571500" indent="-571500"/>
            <a:endParaRPr lang="en-US" sz="4400" dirty="0"/>
          </a:p>
        </p:txBody>
      </p:sp>
      <p:sp>
        <p:nvSpPr>
          <p:cNvPr id="4" name="Slide Number Placeholder 3"/>
          <p:cNvSpPr>
            <a:spLocks noGrp="1"/>
          </p:cNvSpPr>
          <p:nvPr>
            <p:ph type="sldNum" sz="quarter" idx="12"/>
          </p:nvPr>
        </p:nvSpPr>
        <p:spPr/>
        <p:txBody>
          <a:bodyPr/>
          <a:lstStyle/>
          <a:p>
            <a:fld id="{C7789032-6420-1A47-9CB8-EBE3ED9DBAE1}" type="slidenum">
              <a:rPr lang="en-US" smtClean="0"/>
              <a:t>7</a:t>
            </a:fld>
            <a:endParaRPr lang="en-US"/>
          </a:p>
        </p:txBody>
      </p:sp>
    </p:spTree>
    <p:extLst>
      <p:ext uri="{BB962C8B-B14F-4D97-AF65-F5344CB8AC3E}">
        <p14:creationId xmlns:p14="http://schemas.microsoft.com/office/powerpoint/2010/main" val="79192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30FAE6"/>
          </a:solidFill>
        </p:spPr>
        <p:txBody>
          <a:bodyPr>
            <a:normAutofit fontScale="90000"/>
          </a:bodyPr>
          <a:lstStyle/>
          <a:p>
            <a:r>
              <a:rPr lang="en-US" b="1" dirty="0" smtClean="0"/>
              <a:t>Commitment to Equity Assessments (CEQ) for Latin America</a:t>
            </a:r>
            <a:endParaRPr lang="en-US" b="1" dirty="0"/>
          </a:p>
        </p:txBody>
      </p:sp>
      <p:sp>
        <p:nvSpPr>
          <p:cNvPr id="3" name="Content Placeholder 2"/>
          <p:cNvSpPr>
            <a:spLocks noGrp="1"/>
          </p:cNvSpPr>
          <p:nvPr>
            <p:ph idx="1"/>
          </p:nvPr>
        </p:nvSpPr>
        <p:spPr>
          <a:xfrm>
            <a:off x="457200" y="1600200"/>
            <a:ext cx="8412624" cy="5121275"/>
          </a:xfrm>
        </p:spPr>
        <p:txBody>
          <a:bodyPr>
            <a:normAutofit fontScale="85000" lnSpcReduction="10000"/>
          </a:bodyPr>
          <a:lstStyle/>
          <a:p>
            <a:r>
              <a:rPr lang="en-US" dirty="0" smtClean="0"/>
              <a:t>Comprehensive standard fiscal incidence analysis of current systems; no behavior and no general equilibrium effects</a:t>
            </a:r>
          </a:p>
          <a:p>
            <a:r>
              <a:rPr lang="en-US" dirty="0" smtClean="0"/>
              <a:t>Harmonizes definitions and methodological approaches to facilitate cross-country comparisons</a:t>
            </a:r>
          </a:p>
          <a:p>
            <a:r>
              <a:rPr lang="en-US" dirty="0" smtClean="0"/>
              <a:t>Uses income per capita as the welfare indicator</a:t>
            </a:r>
          </a:p>
          <a:p>
            <a:r>
              <a:rPr lang="en-US" dirty="0" smtClean="0"/>
              <a:t>Allocators vary =&gt; full transparency in the method used for each category, tax shifting assumptions, etc.</a:t>
            </a:r>
          </a:p>
          <a:p>
            <a:r>
              <a:rPr lang="en-US" dirty="0" smtClean="0"/>
              <a:t>Mainly average incidence; a few cases with marginal incidence</a:t>
            </a:r>
          </a:p>
          <a:p>
            <a:r>
              <a:rPr lang="en-US" dirty="0" smtClean="0"/>
              <a:t>Incidence at the national level; rural and urban; by race and ethnicity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C7789032-6420-1A47-9CB8-EBE3ED9DBAE1}" type="slidenum">
              <a:rPr lang="en-US" smtClean="0"/>
              <a:pPr/>
              <a:t>8</a:t>
            </a:fld>
            <a:endParaRPr lang="en-US"/>
          </a:p>
        </p:txBody>
      </p:sp>
    </p:spTree>
    <p:extLst>
      <p:ext uri="{BB962C8B-B14F-4D97-AF65-F5344CB8AC3E}">
        <p14:creationId xmlns:p14="http://schemas.microsoft.com/office/powerpoint/2010/main" val="19463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0FAE6"/>
          </a:solidFill>
        </p:spPr>
        <p:txBody>
          <a:bodyPr/>
          <a:lstStyle/>
          <a:p>
            <a:r>
              <a:rPr lang="en-US" b="1" dirty="0" smtClean="0"/>
              <a:t>Methodological Contributions</a:t>
            </a:r>
            <a:endParaRPr lang="en-US" b="1" dirty="0"/>
          </a:p>
        </p:txBody>
      </p:sp>
      <p:sp>
        <p:nvSpPr>
          <p:cNvPr id="3" name="Content Placeholder 2"/>
          <p:cNvSpPr>
            <a:spLocks noGrp="1"/>
          </p:cNvSpPr>
          <p:nvPr>
            <p:ph idx="1"/>
          </p:nvPr>
        </p:nvSpPr>
        <p:spPr>
          <a:xfrm>
            <a:off x="457200" y="1600200"/>
            <a:ext cx="8229600" cy="4969933"/>
          </a:xfrm>
        </p:spPr>
        <p:txBody>
          <a:bodyPr>
            <a:normAutofit lnSpcReduction="10000"/>
          </a:bodyPr>
          <a:lstStyle/>
          <a:p>
            <a:r>
              <a:rPr lang="en-US" dirty="0" smtClean="0"/>
              <a:t>Clarify and homogenize terminology: e.g., definitions of progressive or regressive taxes and transfers </a:t>
            </a:r>
          </a:p>
          <a:p>
            <a:endParaRPr lang="en-US" dirty="0"/>
          </a:p>
          <a:p>
            <a:r>
              <a:rPr lang="en-US" dirty="0" smtClean="0"/>
              <a:t>Disaggregate changes in outcome indicators (disposable income inequality or poverty) into market and redistribution component</a:t>
            </a:r>
          </a:p>
          <a:p>
            <a:endParaRPr lang="en-US" dirty="0"/>
          </a:p>
          <a:p>
            <a:r>
              <a:rPr lang="en-US" dirty="0" smtClean="0"/>
              <a:t>Development of new indicator: rate of impoverishment</a:t>
            </a:r>
          </a:p>
          <a:p>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2C0D499-FC2D-EC42-9311-10E1B0656D4F}" type="slidenum">
              <a:rPr lang="en-US" smtClean="0"/>
              <a:t>9</a:t>
            </a:fld>
            <a:endParaRPr lang="en-US"/>
          </a:p>
        </p:txBody>
      </p:sp>
    </p:spTree>
    <p:extLst>
      <p:ext uri="{BB962C8B-B14F-4D97-AF65-F5344CB8AC3E}">
        <p14:creationId xmlns:p14="http://schemas.microsoft.com/office/powerpoint/2010/main" val="871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3640</TotalTime>
  <Words>1815</Words>
  <Application>Microsoft Office PowerPoint</Application>
  <PresentationFormat>On-screen Show (4:3)</PresentationFormat>
  <Paragraphs>349</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The Impact of Taxes and Social Spending on Inequality and Poverty in Argentina, Bolivia, Brazil, Mexico, Peru and Uruguay:  An Overview Claudiney Pereira, Tulane University </vt:lpstr>
      <vt:lpstr>Suppose you want to know…</vt:lpstr>
      <vt:lpstr>Suppose you want to know…</vt:lpstr>
      <vt:lpstr>Basic elements of standard fiscal incidence</vt:lpstr>
      <vt:lpstr>PowerPoint Presentation</vt:lpstr>
      <vt:lpstr>Allocation Methods</vt:lpstr>
      <vt:lpstr>Allocation Methods</vt:lpstr>
      <vt:lpstr>Commitment to Equity Assessments (CEQ) for Latin America</vt:lpstr>
      <vt:lpstr>Methodological Contributions</vt:lpstr>
      <vt:lpstr>Rate of Impoverishment</vt:lpstr>
      <vt:lpstr>Main Results</vt:lpstr>
      <vt:lpstr>Main Results: the Foreseeable</vt:lpstr>
      <vt:lpstr>Progressivity of Taxes &amp; Transfers</vt:lpstr>
      <vt:lpstr>Public spending on education and health is a more powerful equalizer than cash transfers </vt:lpstr>
      <vt:lpstr>Main Results: the Unexpected</vt:lpstr>
      <vt:lpstr>Budget Size and Composition Primary and Social Spending as % of GDP</vt:lpstr>
      <vt:lpstr>Cash Transfers reduce poverty notably only when targeted and of significant magnitude</vt:lpstr>
      <vt:lpstr>Headcount: Before and After Cash Transfers</vt:lpstr>
      <vt:lpstr>Fiscal Policy and Poverty Headcount Ratio</vt:lpstr>
      <vt:lpstr>However, indirect taxes wipe out the poverty-reducing effect of cash transfers</vt:lpstr>
      <vt:lpstr>Net Payers to the Fisc</vt:lpstr>
      <vt:lpstr>Main Results: the Unexpected</vt:lpstr>
      <vt:lpstr>Main Results: the Unexpected</vt:lpstr>
      <vt:lpstr>“Poster-child:” Uruguay</vt:lpstr>
      <vt:lpstr>Conclusions</vt:lpstr>
      <vt:lpstr>Commitment to Equity (CEQ), joint project of Tulane University and Inter-American Dialogue. www.commitmentoequity.org</vt:lpstr>
      <vt:lpstr>CEQ Global</vt:lpstr>
      <vt:lpstr>PowerPoint Presentation</vt:lpstr>
      <vt:lpstr>Thank you!</vt:lpstr>
      <vt:lpstr>References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the Decline in Inequality Nora Lustig Tulane University</dc:title>
  <dc:creator>Nora Lustig</dc:creator>
  <cp:lastModifiedBy>Claudiney Pereira</cp:lastModifiedBy>
  <cp:revision>150</cp:revision>
  <dcterms:created xsi:type="dcterms:W3CDTF">2013-04-04T16:47:42Z</dcterms:created>
  <dcterms:modified xsi:type="dcterms:W3CDTF">2014-01-21T22:48:54Z</dcterms:modified>
</cp:coreProperties>
</file>