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9" r:id="rId3"/>
    <p:sldId id="257" r:id="rId4"/>
    <p:sldId id="258" r:id="rId5"/>
    <p:sldId id="28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 snapToObjects="1">
      <p:cViewPr varScale="1">
        <p:scale>
          <a:sx n="65" d="100"/>
          <a:sy n="65" d="100"/>
        </p:scale>
        <p:origin x="-12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45F50-B6F8-4081-BD03-98A2C8B2329D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A9308-0773-4ADC-9EE1-407F6B6B8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1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A9308-0773-4ADC-9EE1-407F6B6B8E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4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A9308-0773-4ADC-9EE1-407F6B6B8E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4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3A765AB-5C2A-4B81-9352-BE4938595BE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7060BCF-4318-4C47-81D5-E8FC219B49C1}" type="datetimeFigureOut">
              <a:rPr lang="en-US" smtClean="0"/>
              <a:t>5/31/2013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6669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Effects of Brazil’s High Taxation and Social Spending on the Distribution of Household Income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LASA 2013, Washington, DC</a:t>
            </a:r>
          </a:p>
          <a:p>
            <a:pPr algn="ctr"/>
            <a:r>
              <a:rPr lang="en-US" dirty="0" smtClean="0"/>
              <a:t>May 31, 2013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076355"/>
            <a:ext cx="7467600" cy="204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Sean Higgins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</a:rPr>
              <a:t>Claudiney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Pereira</a:t>
            </a:r>
          </a:p>
          <a:p>
            <a:pPr lvl="0" algn="ctr">
              <a:spcBef>
                <a:spcPct val="20000"/>
              </a:spcBef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Department of Economics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Tulane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In-Kind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Public education</a:t>
            </a:r>
          </a:p>
          <a:p>
            <a:pPr lvl="1"/>
            <a:r>
              <a:rPr lang="en-US" sz="2800" dirty="0" smtClean="0"/>
              <a:t>Free at all levels including pre-school and tertiary</a:t>
            </a:r>
          </a:p>
          <a:p>
            <a:r>
              <a:rPr lang="en-US" sz="2800" dirty="0" smtClean="0"/>
              <a:t>Public health care</a:t>
            </a:r>
          </a:p>
          <a:p>
            <a:pPr lvl="1"/>
            <a:r>
              <a:rPr lang="en-US" sz="2800" dirty="0" smtClean="0"/>
              <a:t>No national health insurance system</a:t>
            </a:r>
          </a:p>
          <a:p>
            <a:pPr lvl="1"/>
            <a:r>
              <a:rPr lang="en-US" sz="2800" dirty="0" smtClean="0"/>
              <a:t>Unified Health System (SUS) guarantees free and unlimited access to care at public health facilities</a:t>
            </a:r>
          </a:p>
          <a:p>
            <a:pPr lvl="2"/>
            <a:r>
              <a:rPr lang="en-US" sz="2800" dirty="0" smtClean="0"/>
              <a:t>Part of 1988 Constitution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41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35% of GDP</a:t>
            </a:r>
          </a:p>
          <a:p>
            <a:r>
              <a:rPr lang="en-US" sz="2800" dirty="0" smtClean="0"/>
              <a:t>Direct taxes are 45% of total, indirect 55%</a:t>
            </a:r>
          </a:p>
          <a:p>
            <a:r>
              <a:rPr lang="en-US" sz="2800" dirty="0" smtClean="0"/>
              <a:t>High exemption threshold and large informal sector </a:t>
            </a:r>
            <a:r>
              <a:rPr lang="en-US" sz="2800" dirty="0" smtClean="0">
                <a:sym typeface="Wingdings" pitchFamily="2" charset="2"/>
              </a:rPr>
              <a:t> less than 10% of economically active pay individual income tax</a:t>
            </a:r>
            <a:endParaRPr lang="en-US" sz="2800" dirty="0" smtClean="0"/>
          </a:p>
          <a:p>
            <a:r>
              <a:rPr lang="en-US" sz="2800" dirty="0" smtClean="0"/>
              <a:t>Many indirect taxes</a:t>
            </a:r>
          </a:p>
          <a:p>
            <a:pPr lvl="1"/>
            <a:r>
              <a:rPr lang="en-US" sz="2800" dirty="0" smtClean="0"/>
              <a:t>ICMS, IPI, PIS, COFINS, …</a:t>
            </a:r>
          </a:p>
          <a:p>
            <a:pPr lvl="1"/>
            <a:r>
              <a:rPr lang="en-US" sz="2800" dirty="0" smtClean="0"/>
              <a:t>“Cascading effect”</a:t>
            </a:r>
          </a:p>
        </p:txBody>
      </p:sp>
    </p:spTree>
    <p:extLst>
      <p:ext uri="{BB962C8B-B14F-4D97-AF65-F5344CB8AC3E}">
        <p14:creationId xmlns:p14="http://schemas.microsoft.com/office/powerpoint/2010/main" val="28488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Methodology: Direct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/>
              <a:t>Direct identification method except FGTS (payroll taxes)</a:t>
            </a:r>
          </a:p>
          <a:p>
            <a:r>
              <a:rPr lang="en-US" sz="2800" dirty="0"/>
              <a:t>FGTS: simulation method</a:t>
            </a:r>
          </a:p>
          <a:p>
            <a:pPr lvl="1"/>
            <a:r>
              <a:rPr lang="en-US" sz="2800" dirty="0"/>
              <a:t>Lack formal sector variable; assumed all workers who made other contributions on their labor income also paid FGTS</a:t>
            </a:r>
          </a:p>
          <a:p>
            <a:pPr lvl="1"/>
            <a:r>
              <a:rPr lang="en-US" sz="2800" dirty="0"/>
              <a:t>Since paid by employer, created pre-FGTS counterfactual labor income assuming burden of tax borne fully by labor</a:t>
            </a:r>
          </a:p>
        </p:txBody>
      </p:sp>
    </p:spTree>
    <p:extLst>
      <p:ext uri="{BB962C8B-B14F-4D97-AF65-F5344CB8AC3E}">
        <p14:creationId xmlns:p14="http://schemas.microsoft.com/office/powerpoint/2010/main" val="33433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Methodology: Direct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irect </a:t>
            </a:r>
            <a:r>
              <a:rPr lang="en-US" sz="2400" dirty="0"/>
              <a:t>identification </a:t>
            </a:r>
            <a:r>
              <a:rPr lang="en-US" sz="2400" dirty="0" smtClean="0"/>
              <a:t>from survey</a:t>
            </a:r>
          </a:p>
          <a:p>
            <a:r>
              <a:rPr lang="en-US" sz="2400" dirty="0" err="1" smtClean="0"/>
              <a:t>Bolsa</a:t>
            </a:r>
            <a:r>
              <a:rPr lang="en-US" sz="2400" dirty="0" smtClean="0"/>
              <a:t> </a:t>
            </a:r>
            <a:r>
              <a:rPr lang="en-US" sz="2400" dirty="0" err="1" smtClean="0"/>
              <a:t>Família</a:t>
            </a:r>
            <a:endParaRPr lang="en-US" sz="2400" dirty="0"/>
          </a:p>
          <a:p>
            <a:pPr lvl="1"/>
            <a:r>
              <a:rPr lang="en-US" sz="2400" dirty="0" smtClean="0"/>
              <a:t>Discrepancy between total beneficiary households in national accounts (12.1 million) and survey (7.3)</a:t>
            </a:r>
          </a:p>
          <a:p>
            <a:pPr lvl="1"/>
            <a:r>
              <a:rPr lang="en-US" sz="2400" dirty="0" smtClean="0"/>
              <a:t>Use propensity score matching method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(Souza,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Osório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Soares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2011) </a:t>
            </a:r>
            <a:r>
              <a:rPr lang="en-US" sz="2400" dirty="0" smtClean="0"/>
              <a:t>to impute benefits to very similar households who did not report receiving benefits</a:t>
            </a:r>
            <a:endParaRPr lang="en-US" sz="2400" dirty="0"/>
          </a:p>
          <a:p>
            <a:r>
              <a:rPr lang="en-US" sz="2400" dirty="0"/>
              <a:t>Milk transfers (PAA </a:t>
            </a:r>
            <a:r>
              <a:rPr lang="en-US" sz="2400" dirty="0" err="1"/>
              <a:t>Leite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smtClean="0"/>
              <a:t>Assumed </a:t>
            </a:r>
            <a:r>
              <a:rPr lang="en-US" sz="2400" dirty="0"/>
              <a:t>milk consumed with the form of purchase reported as “donation” by households in eligible states came from the program</a:t>
            </a:r>
          </a:p>
        </p:txBody>
      </p:sp>
    </p:spTree>
    <p:extLst>
      <p:ext uri="{BB962C8B-B14F-4D97-AF65-F5344CB8AC3E}">
        <p14:creationId xmlns:p14="http://schemas.microsoft.com/office/powerpoint/2010/main" val="18063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Methodology: </a:t>
            </a:r>
            <a:r>
              <a:rPr lang="en-US" dirty="0" smtClean="0"/>
              <a:t>Energy </a:t>
            </a:r>
            <a:r>
              <a:rPr lang="en-US" dirty="0"/>
              <a:t>Subsidies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Lack </a:t>
            </a:r>
            <a:r>
              <a:rPr lang="en-US" sz="2400" dirty="0"/>
              <a:t>data on consumption in kilowatt </a:t>
            </a:r>
            <a:r>
              <a:rPr lang="en-US" sz="2400" dirty="0" smtClean="0"/>
              <a:t>hours (kWh) </a:t>
            </a:r>
            <a:r>
              <a:rPr lang="en-US" sz="2400" dirty="0"/>
              <a:t>which determines program eligibility</a:t>
            </a:r>
          </a:p>
          <a:p>
            <a:r>
              <a:rPr lang="en-US" sz="2400" dirty="0"/>
              <a:t>Have </a:t>
            </a:r>
            <a:r>
              <a:rPr lang="en-US" sz="2400" dirty="0" smtClean="0"/>
              <a:t>(post-tax) energy consumption </a:t>
            </a:r>
            <a:r>
              <a:rPr lang="en-US" sz="2400" dirty="0"/>
              <a:t>in R$/month</a:t>
            </a:r>
          </a:p>
          <a:p>
            <a:r>
              <a:rPr lang="en-US" sz="2400" dirty="0"/>
              <a:t>Collect data on </a:t>
            </a:r>
            <a:r>
              <a:rPr lang="en-US" sz="2400" dirty="0" smtClean="0"/>
              <a:t>(pre-tax) prices for all Brazilian energy companies and within each state, average across companies in that state</a:t>
            </a:r>
          </a:p>
          <a:p>
            <a:r>
              <a:rPr lang="en-US" sz="2400" dirty="0" smtClean="0"/>
              <a:t>Combine with tax code for electricity in that state</a:t>
            </a:r>
            <a:r>
              <a:rPr lang="en-US" sz="2400" dirty="0"/>
              <a:t> </a:t>
            </a:r>
            <a:r>
              <a:rPr lang="en-US" sz="2400" dirty="0" smtClean="0"/>
              <a:t>and with subsidy rates to determine consumption in kWh</a:t>
            </a:r>
          </a:p>
          <a:p>
            <a:r>
              <a:rPr lang="en-US" sz="2400" dirty="0" smtClean="0"/>
              <a:t>Calculate benefit</a:t>
            </a:r>
          </a:p>
          <a:p>
            <a:pPr lvl="1"/>
            <a:r>
              <a:rPr lang="en-US" sz="2400" dirty="0" smtClean="0"/>
              <a:t>Spending for household’s consumption in kWh at market rates minus actual spending</a:t>
            </a:r>
          </a:p>
        </p:txBody>
      </p:sp>
    </p:spTree>
    <p:extLst>
      <p:ext uri="{BB962C8B-B14F-4D97-AF65-F5344CB8AC3E}">
        <p14:creationId xmlns:p14="http://schemas.microsoft.com/office/powerpoint/2010/main" val="27163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Methodology: </a:t>
            </a:r>
            <a:r>
              <a:rPr lang="en-US" dirty="0" smtClean="0"/>
              <a:t>Indirect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ICMS and IPI</a:t>
            </a:r>
          </a:p>
          <a:p>
            <a:pPr lvl="1"/>
            <a:r>
              <a:rPr lang="en-US" sz="2800" dirty="0" smtClean="0"/>
              <a:t>Group consumption goods into nine categories</a:t>
            </a:r>
          </a:p>
          <a:p>
            <a:pPr lvl="1"/>
            <a:r>
              <a:rPr lang="en-US" sz="2800" dirty="0" smtClean="0"/>
              <a:t>Apply effective tax rates for these categories calculated by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Nogueira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et al. (2011)</a:t>
            </a:r>
          </a:p>
          <a:p>
            <a:pPr lvl="2"/>
            <a:r>
              <a:rPr lang="en-US" sz="2800" dirty="0" smtClean="0"/>
              <a:t>Uses input-output matrix</a:t>
            </a:r>
          </a:p>
          <a:p>
            <a:pPr lvl="2"/>
            <a:r>
              <a:rPr lang="en-US" sz="2800" dirty="0" smtClean="0"/>
              <a:t>Accounts for evasion</a:t>
            </a:r>
          </a:p>
          <a:p>
            <a:r>
              <a:rPr lang="en-US" sz="2800" dirty="0" smtClean="0"/>
              <a:t>PIS and COFINS</a:t>
            </a:r>
          </a:p>
          <a:p>
            <a:pPr lvl="1"/>
            <a:r>
              <a:rPr lang="en-US" sz="2800" dirty="0" smtClean="0"/>
              <a:t>Apply effective tax rates by </a:t>
            </a:r>
            <a:r>
              <a:rPr lang="en-US" sz="2800" dirty="0" err="1" smtClean="0"/>
              <a:t>decile</a:t>
            </a:r>
            <a:r>
              <a:rPr lang="en-US" sz="2800" dirty="0" smtClean="0"/>
              <a:t> calculated by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Rezende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Afonso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(2010)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Methodology: </a:t>
            </a:r>
            <a:r>
              <a:rPr lang="en-US" dirty="0" smtClean="0"/>
              <a:t>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85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Alternate survey (PNAD 2008 health supplement)</a:t>
            </a:r>
            <a:endParaRPr lang="en-US" sz="2400" dirty="0"/>
          </a:p>
          <a:p>
            <a:r>
              <a:rPr lang="en-US" sz="2400" dirty="0" smtClean="0"/>
              <a:t>Group types of health services reported in PNAD into 3 aggregate categories</a:t>
            </a:r>
          </a:p>
          <a:p>
            <a:pPr lvl="1"/>
            <a:r>
              <a:rPr lang="en-US" sz="2400" dirty="0" smtClean="0"/>
              <a:t>Primary care</a:t>
            </a:r>
          </a:p>
          <a:p>
            <a:pPr lvl="1"/>
            <a:r>
              <a:rPr lang="en-US" sz="2400" dirty="0" smtClean="0"/>
              <a:t>In-patient care</a:t>
            </a:r>
          </a:p>
          <a:p>
            <a:pPr lvl="1"/>
            <a:r>
              <a:rPr lang="en-US" sz="2400" dirty="0" smtClean="0"/>
              <a:t>Preventative care</a:t>
            </a:r>
          </a:p>
          <a:p>
            <a:r>
              <a:rPr lang="en-US" sz="2400" dirty="0" smtClean="0"/>
              <a:t>From </a:t>
            </a:r>
            <a:r>
              <a:rPr lang="en-US" sz="2400" dirty="0"/>
              <a:t>administrative data, calculate average per-visit spending by state and by type of </a:t>
            </a:r>
            <a:r>
              <a:rPr lang="en-US" sz="2400" dirty="0" smtClean="0"/>
              <a:t>care</a:t>
            </a:r>
          </a:p>
          <a:p>
            <a:r>
              <a:rPr lang="en-US" sz="2400" dirty="0" smtClean="0"/>
              <a:t>Impute this benefit to individuals in that state who received that type of care from a public facility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Market income is very unequal in Brazil </a:t>
            </a:r>
          </a:p>
          <a:p>
            <a:pPr lvl="1"/>
            <a:r>
              <a:rPr lang="en-US" sz="3600" dirty="0" smtClean="0"/>
              <a:t>Market Income </a:t>
            </a:r>
            <a:r>
              <a:rPr lang="en-US" sz="3600" dirty="0" err="1" smtClean="0"/>
              <a:t>Gini</a:t>
            </a:r>
            <a:r>
              <a:rPr lang="en-US" sz="3600" dirty="0" smtClean="0"/>
              <a:t> = 0.58</a:t>
            </a:r>
            <a:endParaRPr lang="en-US" sz="3600" dirty="0"/>
          </a:p>
          <a:p>
            <a:r>
              <a:rPr lang="en-US" sz="3600" dirty="0" smtClean="0"/>
              <a:t>Absolute inequality reduction is impressive by Latin American (but not EU/US/OECD) standards</a:t>
            </a:r>
          </a:p>
          <a:p>
            <a:r>
              <a:rPr lang="en-US" sz="3600" dirty="0" smtClean="0"/>
              <a:t>Nevertheless, spending is high and effectiveness is low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21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" y="838200"/>
            <a:ext cx="7833361" cy="5471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 rot="3405078">
            <a:off x="3421559" y="2368267"/>
            <a:ext cx="3646263" cy="82678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919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/>
              <a:t>Most progressive programs (</a:t>
            </a:r>
            <a:r>
              <a:rPr lang="en-US" sz="2800" dirty="0" err="1"/>
              <a:t>Bolsa</a:t>
            </a:r>
            <a:r>
              <a:rPr lang="en-US" sz="2800" dirty="0"/>
              <a:t> </a:t>
            </a:r>
            <a:r>
              <a:rPr lang="en-US" sz="2800" dirty="0" err="1"/>
              <a:t>Família</a:t>
            </a:r>
            <a:r>
              <a:rPr lang="en-US" sz="2800" dirty="0"/>
              <a:t>, BPC, milk transfers) are small</a:t>
            </a:r>
          </a:p>
          <a:p>
            <a:pPr lvl="1"/>
            <a:r>
              <a:rPr lang="en-US" sz="2800" dirty="0"/>
              <a:t>In terms of budget share (each &lt;0.6% of GDP)</a:t>
            </a:r>
          </a:p>
          <a:p>
            <a:pPr lvl="1"/>
            <a:r>
              <a:rPr lang="en-US" sz="2800" dirty="0"/>
              <a:t>And in terms of average benefit per beneficiary</a:t>
            </a:r>
          </a:p>
          <a:p>
            <a:r>
              <a:rPr lang="en-US" sz="2800" dirty="0"/>
              <a:t>Indirect taxes </a:t>
            </a:r>
            <a:r>
              <a:rPr lang="en-US" sz="2800" dirty="0" smtClean="0"/>
              <a:t>offset the poverty-reducing benefits of direct transfers and indirect subsidies</a:t>
            </a:r>
          </a:p>
          <a:p>
            <a:pPr lvl="1"/>
            <a:r>
              <a:rPr lang="en-US" sz="2800" dirty="0" smtClean="0"/>
              <a:t>Post-fiscal income </a:t>
            </a:r>
            <a:r>
              <a:rPr lang="en-US" sz="2800" b="1" i="1" dirty="0" smtClean="0">
                <a:solidFill>
                  <a:srgbClr val="FF0000"/>
                </a:solidFill>
              </a:rPr>
              <a:t>poverty is higher </a:t>
            </a:r>
            <a:r>
              <a:rPr lang="en-US" sz="2800" dirty="0" smtClean="0"/>
              <a:t>than market income poverty for some poverty lines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645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290" y="11899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</a:t>
            </a:r>
            <a:r>
              <a:rPr lang="en-US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290" y="831715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Inequality and poverty in Brazil</a:t>
            </a:r>
          </a:p>
          <a:p>
            <a:r>
              <a:rPr lang="en-US" sz="2800" dirty="0" smtClean="0"/>
              <a:t>Other studies</a:t>
            </a:r>
          </a:p>
          <a:p>
            <a:pPr lvl="1"/>
            <a:r>
              <a:rPr lang="en-US" sz="2800" dirty="0" err="1" smtClean="0"/>
              <a:t>Immervoll</a:t>
            </a:r>
            <a:r>
              <a:rPr lang="en-US" sz="2800" dirty="0" smtClean="0"/>
              <a:t> et al. (2009)</a:t>
            </a:r>
          </a:p>
          <a:p>
            <a:pPr lvl="1"/>
            <a:r>
              <a:rPr lang="en-US" sz="2800" dirty="0" err="1" smtClean="0"/>
              <a:t>Nogueira</a:t>
            </a:r>
            <a:r>
              <a:rPr lang="en-US" sz="2800" dirty="0" smtClean="0"/>
              <a:t> et al. (2011)</a:t>
            </a:r>
          </a:p>
          <a:p>
            <a:pPr lvl="1"/>
            <a:r>
              <a:rPr lang="en-US" sz="2800" dirty="0" err="1" smtClean="0"/>
              <a:t>Silveira</a:t>
            </a:r>
            <a:r>
              <a:rPr lang="en-US" sz="2800" dirty="0" smtClean="0"/>
              <a:t> et al. (2011)</a:t>
            </a:r>
          </a:p>
          <a:p>
            <a:pPr lvl="1"/>
            <a:r>
              <a:rPr lang="en-US" sz="2800" dirty="0" smtClean="0"/>
              <a:t>Souza and Souza (2012)</a:t>
            </a:r>
          </a:p>
          <a:p>
            <a:r>
              <a:rPr lang="en-US" sz="2800" dirty="0" smtClean="0"/>
              <a:t>Our contribution:</a:t>
            </a:r>
            <a:endParaRPr lang="en-US" sz="2400" dirty="0" smtClean="0"/>
          </a:p>
          <a:p>
            <a:pPr lvl="1"/>
            <a:r>
              <a:rPr lang="en-US" sz="2400" dirty="0" smtClean="0"/>
              <a:t>Most comprehensive study to date:</a:t>
            </a:r>
          </a:p>
          <a:p>
            <a:pPr lvl="2"/>
            <a:r>
              <a:rPr lang="en-US" sz="2200" dirty="0" smtClean="0"/>
              <a:t>Transfers</a:t>
            </a:r>
          </a:p>
          <a:p>
            <a:pPr lvl="2"/>
            <a:r>
              <a:rPr lang="en-US" sz="2200" dirty="0" smtClean="0"/>
              <a:t>Subsidies</a:t>
            </a:r>
          </a:p>
          <a:p>
            <a:pPr lvl="2"/>
            <a:r>
              <a:rPr lang="en-US" sz="2200" dirty="0"/>
              <a:t>I</a:t>
            </a:r>
            <a:r>
              <a:rPr lang="en-US" sz="2200" dirty="0" smtClean="0"/>
              <a:t>ndirect</a:t>
            </a:r>
            <a:endParaRPr lang="en-US" sz="2200" dirty="0"/>
          </a:p>
          <a:p>
            <a:pPr lvl="1"/>
            <a:r>
              <a:rPr lang="en-US" sz="2400" dirty="0" smtClean="0"/>
              <a:t>Comparable methodology (CEQ)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90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 work (in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919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Urban x </a:t>
            </a:r>
            <a:r>
              <a:rPr lang="en-US" sz="2800" dirty="0" smtClean="0"/>
              <a:t>rural inequality</a:t>
            </a:r>
            <a:endParaRPr lang="en-US" sz="2800" dirty="0" smtClean="0"/>
          </a:p>
          <a:p>
            <a:r>
              <a:rPr lang="en-US" sz="2800" dirty="0" smtClean="0"/>
              <a:t>Racial/Ethnic inequality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86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Definition of income concepts: Benchmark case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679069"/>
            <a:ext cx="9128760" cy="6178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Definition of income concepts: </a:t>
            </a:r>
            <a:r>
              <a:rPr lang="en-US" sz="3200" dirty="0" smtClean="0">
                <a:solidFill>
                  <a:srgbClr val="FF0000"/>
                </a:solidFill>
              </a:rPr>
              <a:t>Sensitivity analysis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" y="531769"/>
            <a:ext cx="9159240" cy="627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POF 2008-20009</a:t>
            </a:r>
            <a:endParaRPr lang="en-US" sz="2400" dirty="0" smtClean="0"/>
          </a:p>
          <a:p>
            <a:pPr lvl="1"/>
            <a:r>
              <a:rPr lang="en-US" sz="2400" dirty="0" smtClean="0"/>
              <a:t>Labor income</a:t>
            </a:r>
            <a:endParaRPr lang="en-US" sz="2400" dirty="0" smtClean="0"/>
          </a:p>
          <a:p>
            <a:pPr lvl="1"/>
            <a:r>
              <a:rPr lang="en-US" sz="2400" dirty="0" smtClean="0"/>
              <a:t>Direct taxes</a:t>
            </a:r>
            <a:endParaRPr lang="en-US" sz="2400" dirty="0" smtClean="0"/>
          </a:p>
          <a:p>
            <a:pPr lvl="1"/>
            <a:r>
              <a:rPr lang="en-US" sz="2400" dirty="0" smtClean="0"/>
              <a:t>Use of public education</a:t>
            </a:r>
            <a:endParaRPr lang="en-US" sz="2400" dirty="0" smtClean="0"/>
          </a:p>
          <a:p>
            <a:pPr lvl="1"/>
            <a:r>
              <a:rPr lang="en-US" sz="2400" dirty="0" smtClean="0"/>
              <a:t>Consumption</a:t>
            </a:r>
            <a:endParaRPr lang="en-US" sz="2400" dirty="0" smtClean="0"/>
          </a:p>
          <a:p>
            <a:r>
              <a:rPr lang="en-US" sz="2400" dirty="0" smtClean="0"/>
              <a:t>Health</a:t>
            </a:r>
            <a:endParaRPr lang="en-US" sz="2400" dirty="0" smtClean="0"/>
          </a:p>
          <a:p>
            <a:pPr lvl="1"/>
            <a:r>
              <a:rPr lang="en-US" sz="2400" dirty="0" smtClean="0"/>
              <a:t>PNAD 2008</a:t>
            </a:r>
          </a:p>
          <a:p>
            <a:r>
              <a:rPr lang="en-US" sz="2400" dirty="0" smtClean="0"/>
              <a:t>National accounts</a:t>
            </a:r>
          </a:p>
          <a:p>
            <a:pPr lvl="1"/>
            <a:r>
              <a:rPr lang="en-US" dirty="0" smtClean="0"/>
              <a:t>Revenue</a:t>
            </a:r>
          </a:p>
          <a:p>
            <a:pPr lvl="1"/>
            <a:r>
              <a:rPr lang="en-US" dirty="0" smtClean="0"/>
              <a:t>Spending</a:t>
            </a:r>
            <a:endParaRPr lang="en-US" dirty="0"/>
          </a:p>
          <a:p>
            <a:pPr lvl="1"/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2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Bolsa</a:t>
            </a:r>
            <a:r>
              <a:rPr lang="en-US" sz="2400" dirty="0" smtClean="0"/>
              <a:t> </a:t>
            </a:r>
            <a:r>
              <a:rPr lang="en-US" sz="2400" dirty="0" err="1" smtClean="0"/>
              <a:t>Família</a:t>
            </a:r>
            <a:endParaRPr lang="en-US" sz="2400" dirty="0" smtClean="0"/>
          </a:p>
          <a:p>
            <a:pPr lvl="1"/>
            <a:r>
              <a:rPr lang="en-US" sz="2400" dirty="0" smtClean="0"/>
              <a:t>Conditional cash transfer program for the poor</a:t>
            </a:r>
          </a:p>
          <a:p>
            <a:pPr lvl="1"/>
            <a:r>
              <a:rPr lang="en-US" sz="2400" dirty="0" smtClean="0"/>
              <a:t>Health and education conditions</a:t>
            </a:r>
          </a:p>
          <a:p>
            <a:pPr lvl="1"/>
            <a:r>
              <a:rPr lang="en-US" sz="2400" dirty="0" smtClean="0"/>
              <a:t>41.2 million individuals in beneficiary families in 2009 (MDS 2011)</a:t>
            </a:r>
          </a:p>
          <a:p>
            <a:pPr lvl="1"/>
            <a:r>
              <a:rPr lang="en-US" sz="2400" dirty="0" smtClean="0"/>
              <a:t>Average benefit per person living in a beneficiary household: $0.35 PPP per day</a:t>
            </a:r>
          </a:p>
          <a:p>
            <a:r>
              <a:rPr lang="en-US" sz="2400" dirty="0" smtClean="0"/>
              <a:t>BPC</a:t>
            </a:r>
          </a:p>
          <a:p>
            <a:pPr lvl="1"/>
            <a:r>
              <a:rPr lang="en-US" sz="2400" dirty="0" smtClean="0"/>
              <a:t>Non-contributory pension for elderly poor</a:t>
            </a:r>
          </a:p>
          <a:p>
            <a:pPr lvl="1"/>
            <a:r>
              <a:rPr lang="en-US" sz="2400" dirty="0" smtClean="0"/>
              <a:t>3.2 million beneficiaries in 2009 (SAGI/MDS 2012)</a:t>
            </a:r>
          </a:p>
          <a:p>
            <a:pPr lvl="1"/>
            <a:r>
              <a:rPr lang="en-US" sz="2400" dirty="0" smtClean="0"/>
              <a:t>Average benefit per person living in a beneficiary household: $2.18 PPP per day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 Transfers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7902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Unemployment insurance</a:t>
            </a:r>
          </a:p>
          <a:p>
            <a:pPr lvl="1"/>
            <a:r>
              <a:rPr lang="en-US" sz="2400" dirty="0" smtClean="0"/>
              <a:t>Require working continuously for six months prior to layoff</a:t>
            </a:r>
          </a:p>
          <a:p>
            <a:pPr lvl="1"/>
            <a:r>
              <a:rPr lang="en-US" sz="2400" dirty="0" smtClean="0"/>
              <a:t>8 million beneficiaries in 2009 (</a:t>
            </a:r>
            <a:r>
              <a:rPr lang="en-US" sz="2400" dirty="0" err="1" smtClean="0"/>
              <a:t>Ministério</a:t>
            </a:r>
            <a:r>
              <a:rPr lang="en-US" sz="2400" dirty="0" smtClean="0"/>
              <a:t> do </a:t>
            </a:r>
            <a:r>
              <a:rPr lang="en-US" sz="2400" dirty="0" err="1" smtClean="0"/>
              <a:t>Trabalho</a:t>
            </a:r>
            <a:r>
              <a:rPr lang="en-US" sz="2400" dirty="0" smtClean="0"/>
              <a:t> 2011)</a:t>
            </a:r>
          </a:p>
          <a:p>
            <a:pPr lvl="1"/>
            <a:r>
              <a:rPr lang="en-US" sz="2400" dirty="0" smtClean="0"/>
              <a:t>Average benefit per person living in a beneficiary household: $0.74 PPP per day</a:t>
            </a:r>
          </a:p>
          <a:p>
            <a:r>
              <a:rPr lang="en-US" sz="2400" dirty="0" smtClean="0"/>
              <a:t>Special circumstances pensions</a:t>
            </a:r>
          </a:p>
          <a:p>
            <a:pPr lvl="1"/>
            <a:r>
              <a:rPr lang="en-US" sz="2400" dirty="0" smtClean="0"/>
              <a:t>Part of contributory system but considered non-contributory because of low or no contribution requirements and means-testing</a:t>
            </a:r>
          </a:p>
          <a:p>
            <a:pPr lvl="1"/>
            <a:r>
              <a:rPr lang="en-US" sz="2400" dirty="0" smtClean="0"/>
              <a:t>2.9 million beneficiaries in 2009 (INSS 2011)</a:t>
            </a:r>
          </a:p>
          <a:p>
            <a:pPr lvl="1"/>
            <a:r>
              <a:rPr lang="en-US" sz="2400" dirty="0" smtClean="0"/>
              <a:t>Average benefit per person living in a beneficiary household : $5.22 PPP per day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 Transfers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654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Milk transfers (PAA </a:t>
            </a:r>
            <a:r>
              <a:rPr lang="en-US" sz="2800" dirty="0" err="1" smtClean="0"/>
              <a:t>Leite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Largest food transfer program in Brazil</a:t>
            </a:r>
          </a:p>
          <a:p>
            <a:pPr lvl="1"/>
            <a:r>
              <a:rPr lang="en-US" sz="2800" dirty="0" smtClean="0"/>
              <a:t>Provides milk to low-income households with child, pregnant woman, or elderly</a:t>
            </a:r>
          </a:p>
          <a:p>
            <a:pPr lvl="1"/>
            <a:r>
              <a:rPr lang="en-US" sz="2800" dirty="0" smtClean="0"/>
              <a:t>In Northeast region and part of Minas </a:t>
            </a:r>
            <a:r>
              <a:rPr lang="en-US" sz="2800" dirty="0" err="1" smtClean="0"/>
              <a:t>Gerais</a:t>
            </a:r>
            <a:r>
              <a:rPr lang="en-US" sz="2800" dirty="0" smtClean="0"/>
              <a:t> state</a:t>
            </a:r>
          </a:p>
          <a:p>
            <a:pPr lvl="1"/>
            <a:r>
              <a:rPr lang="en-US" sz="2800" dirty="0" smtClean="0"/>
              <a:t>Eligible households receive one or two free liters of milk per day</a:t>
            </a:r>
          </a:p>
          <a:p>
            <a:r>
              <a:rPr lang="en-US" sz="2800" dirty="0" smtClean="0"/>
              <a:t>Other direct transfers</a:t>
            </a:r>
          </a:p>
          <a:p>
            <a:pPr lvl="1"/>
            <a:r>
              <a:rPr lang="en-US" sz="2800" dirty="0" smtClean="0"/>
              <a:t>Minimum income programs (state and municipal)</a:t>
            </a:r>
          </a:p>
          <a:p>
            <a:pPr lvl="1"/>
            <a:r>
              <a:rPr lang="en-US" sz="2800" dirty="0"/>
              <a:t>G</a:t>
            </a:r>
            <a:r>
              <a:rPr lang="en-US" sz="2800" dirty="0" smtClean="0"/>
              <a:t>overnment </a:t>
            </a:r>
            <a:r>
              <a:rPr lang="en-US" sz="2800" dirty="0" err="1" smtClean="0"/>
              <a:t>auxílios</a:t>
            </a:r>
            <a:endParaRPr lang="en-US" sz="2800" dirty="0" smtClean="0"/>
          </a:p>
          <a:p>
            <a:pPr lvl="1"/>
            <a:r>
              <a:rPr lang="en-US" sz="2800" dirty="0" smtClean="0"/>
              <a:t>Basic food basket program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6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Targeted Energy Subsidies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Social Tariff on Electric Energy (TSEE)</a:t>
            </a:r>
          </a:p>
          <a:p>
            <a:pPr lvl="1"/>
            <a:r>
              <a:rPr lang="en-US" sz="2800" dirty="0" smtClean="0"/>
              <a:t>Price subsidy for low income households with total energy consumption below 220 kilowatt hours per month</a:t>
            </a:r>
          </a:p>
          <a:p>
            <a:pPr lvl="1"/>
            <a:r>
              <a:rPr lang="en-US" sz="2800" dirty="0" smtClean="0"/>
              <a:t>Discount ranges from 10% to 65%</a:t>
            </a:r>
          </a:p>
          <a:p>
            <a:pPr lvl="1"/>
            <a:r>
              <a:rPr lang="en-US" sz="2800" dirty="0" smtClean="0"/>
              <a:t>Average benefit per person in a beneficiary household: $0.36 PPP per day</a:t>
            </a:r>
          </a:p>
        </p:txBody>
      </p:sp>
    </p:spTree>
    <p:extLst>
      <p:ext uri="{BB962C8B-B14F-4D97-AF65-F5344CB8AC3E}">
        <p14:creationId xmlns:p14="http://schemas.microsoft.com/office/powerpoint/2010/main" val="9131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577</TotalTime>
  <Words>932</Words>
  <Application>Microsoft Office PowerPoint</Application>
  <PresentationFormat>On-screen Show (4:3)</PresentationFormat>
  <Paragraphs>138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The Effects of Brazil’s High Taxation and Social Spending on the Distribution of Household Income</vt:lpstr>
      <vt:lpstr>Introduction</vt:lpstr>
      <vt:lpstr>Definition of income concepts: Benchmark case</vt:lpstr>
      <vt:lpstr>Definition of income concepts: Sensitivity analysis</vt:lpstr>
      <vt:lpstr>Data</vt:lpstr>
      <vt:lpstr>Direct Transfers</vt:lpstr>
      <vt:lpstr>Direct Transfers (continued)</vt:lpstr>
      <vt:lpstr>Direct Transfers (continued)</vt:lpstr>
      <vt:lpstr>Targeted Energy Subsidies</vt:lpstr>
      <vt:lpstr>In-Kind Benefits</vt:lpstr>
      <vt:lpstr>Taxes</vt:lpstr>
      <vt:lpstr>Methodology: Direct Taxes</vt:lpstr>
      <vt:lpstr>Methodology: Direct Transfers</vt:lpstr>
      <vt:lpstr>Methodology: Energy Subsidies </vt:lpstr>
      <vt:lpstr>Methodology: Indirect Taxes</vt:lpstr>
      <vt:lpstr>Methodology: Health Benefits</vt:lpstr>
      <vt:lpstr>Results</vt:lpstr>
      <vt:lpstr>Results</vt:lpstr>
      <vt:lpstr>Results</vt:lpstr>
      <vt:lpstr>Future work (in progress)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Brazil’s High Taxation and Social Spending on the Distribution of Household Income</dc:title>
  <dc:creator>Sean Higgins</dc:creator>
  <cp:lastModifiedBy>Claudiney Pereira</cp:lastModifiedBy>
  <cp:revision>30</cp:revision>
  <dcterms:created xsi:type="dcterms:W3CDTF">2013-05-30T11:55:18Z</dcterms:created>
  <dcterms:modified xsi:type="dcterms:W3CDTF">2013-05-31T12:32:20Z</dcterms:modified>
</cp:coreProperties>
</file>